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29"/>
  </p:notesMasterIdLst>
  <p:sldIdLst>
    <p:sldId id="261" r:id="rId2"/>
    <p:sldId id="471" r:id="rId3"/>
    <p:sldId id="472" r:id="rId4"/>
    <p:sldId id="473" r:id="rId5"/>
    <p:sldId id="437" r:id="rId6"/>
    <p:sldId id="443" r:id="rId7"/>
    <p:sldId id="459" r:id="rId8"/>
    <p:sldId id="433" r:id="rId9"/>
    <p:sldId id="460" r:id="rId10"/>
    <p:sldId id="461" r:id="rId11"/>
    <p:sldId id="481" r:id="rId12"/>
    <p:sldId id="462" r:id="rId13"/>
    <p:sldId id="464" r:id="rId14"/>
    <p:sldId id="480" r:id="rId15"/>
    <p:sldId id="465" r:id="rId16"/>
    <p:sldId id="431" r:id="rId17"/>
    <p:sldId id="440" r:id="rId18"/>
    <p:sldId id="458" r:id="rId19"/>
    <p:sldId id="436" r:id="rId20"/>
    <p:sldId id="455" r:id="rId21"/>
    <p:sldId id="454" r:id="rId22"/>
    <p:sldId id="448" r:id="rId23"/>
    <p:sldId id="451" r:id="rId24"/>
    <p:sldId id="476" r:id="rId25"/>
    <p:sldId id="477" r:id="rId26"/>
    <p:sldId id="478" r:id="rId27"/>
    <p:sldId id="456" r:id="rId28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8AC6"/>
    <a:srgbClr val="CECECE"/>
    <a:srgbClr val="FFE600"/>
    <a:srgbClr val="F1F1F1"/>
    <a:srgbClr val="FFFFFF"/>
    <a:srgbClr val="245286"/>
    <a:srgbClr val="FFB30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7" autoAdjust="0"/>
    <p:restoredTop sz="94554" autoAdjust="0"/>
  </p:normalViewPr>
  <p:slideViewPr>
    <p:cSldViewPr showGuides="1">
      <p:cViewPr>
        <p:scale>
          <a:sx n="100" d="100"/>
          <a:sy n="100" d="100"/>
        </p:scale>
        <p:origin x="-258" y="-12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-3348" y="-102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ppe2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ppe2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Mappe2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Набор параметров для плоских деталей</a:t>
            </a:r>
            <a:endParaRPr lang="de-DE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Tabelle1!$C$4</c:f>
              <c:strCache>
                <c:ptCount val="1"/>
                <c:pt idx="0">
                  <c:v>Flat Parts Recipe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-3.981133886546973E-17"/>
                  <c:y val="7.793306880734925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7.1156280215405834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</c:dLbls>
          <c:cat>
            <c:strRef>
              <c:f>Tabelle1!$D$3:$E$3</c:f>
              <c:strCache>
                <c:ptCount val="2"/>
                <c:pt idx="0">
                  <c:v>OptiFlex 2</c:v>
                </c:pt>
                <c:pt idx="1">
                  <c:v>PrimaSprint</c:v>
                </c:pt>
              </c:strCache>
            </c:strRef>
          </c:cat>
          <c:val>
            <c:numRef>
              <c:f>Tabelle1!$D$4:$E$4</c:f>
              <c:numCache>
                <c:formatCode>0%</c:formatCode>
                <c:ptCount val="2"/>
                <c:pt idx="0">
                  <c:v>0.76040000000000008</c:v>
                </c:pt>
                <c:pt idx="1">
                  <c:v>0.92179999999999995</c:v>
                </c:pt>
              </c:numCache>
            </c:numRef>
          </c:val>
        </c:ser>
        <c:dLbls/>
        <c:axId val="90687744"/>
        <c:axId val="99778560"/>
      </c:barChart>
      <c:catAx>
        <c:axId val="90687744"/>
        <c:scaling>
          <c:orientation val="minMax"/>
        </c:scaling>
        <c:delete val="1"/>
        <c:axPos val="b"/>
        <c:tickLblPos val="none"/>
        <c:crossAx val="99778560"/>
        <c:crosses val="autoZero"/>
        <c:auto val="1"/>
        <c:lblAlgn val="ctr"/>
        <c:lblOffset val="100"/>
      </c:catAx>
      <c:valAx>
        <c:axId val="99778560"/>
        <c:scaling>
          <c:orientation val="minMax"/>
          <c:max val="1"/>
          <c:min val="0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0687744"/>
        <c:crosses val="autoZero"/>
        <c:crossBetween val="between"/>
        <c:majorUnit val="0.2"/>
        <c:minorUnit val="0.1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Набор параметров для ремонта</a:t>
            </a:r>
            <a:endParaRPr lang="de-DE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Tabelle1!$C$22</c:f>
              <c:strCache>
                <c:ptCount val="1"/>
                <c:pt idx="0">
                  <c:v>Touch Up Recipe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</c:spPr>
          <c:dPt>
            <c:idx val="1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0"/>
                  <c:y val="8.7791507842189587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8.41335283487650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Tabelle1!$D$21:$E$21</c:f>
              <c:strCache>
                <c:ptCount val="2"/>
                <c:pt idx="0">
                  <c:v>OptiFlex 2</c:v>
                </c:pt>
                <c:pt idx="1">
                  <c:v>PrimaSprint</c:v>
                </c:pt>
              </c:strCache>
            </c:strRef>
          </c:cat>
          <c:val>
            <c:numRef>
              <c:f>Tabelle1!$D$22:$E$22</c:f>
              <c:numCache>
                <c:formatCode>0%</c:formatCode>
                <c:ptCount val="2"/>
                <c:pt idx="0">
                  <c:v>0.67020000000000013</c:v>
                </c:pt>
                <c:pt idx="1">
                  <c:v>0.79849999999999999</c:v>
                </c:pt>
              </c:numCache>
            </c:numRef>
          </c:val>
        </c:ser>
        <c:dLbls/>
        <c:axId val="100144256"/>
        <c:axId val="100145792"/>
      </c:barChart>
      <c:catAx>
        <c:axId val="100144256"/>
        <c:scaling>
          <c:orientation val="minMax"/>
        </c:scaling>
        <c:delete val="1"/>
        <c:axPos val="b"/>
        <c:tickLblPos val="none"/>
        <c:crossAx val="100145792"/>
        <c:crosses val="autoZero"/>
        <c:auto val="1"/>
        <c:lblAlgn val="ctr"/>
        <c:lblOffset val="100"/>
      </c:catAx>
      <c:valAx>
        <c:axId val="100145792"/>
        <c:scaling>
          <c:orientation val="minMax"/>
          <c:max val="1"/>
          <c:min val="0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0144256"/>
        <c:crosses val="autoZero"/>
        <c:crossBetween val="between"/>
        <c:majorUnit val="0.2"/>
        <c:minorUnit val="0.1"/>
      </c:valAx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mtClean="0"/>
              <a:t>Набор параметров </a:t>
            </a:r>
            <a:r>
              <a:rPr lang="ru-RU" dirty="0" smtClean="0"/>
              <a:t>для профилей</a:t>
            </a:r>
            <a:endParaRPr lang="de-DE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Tabelle1!$C$47</c:f>
              <c:strCache>
                <c:ptCount val="1"/>
                <c:pt idx="0">
                  <c:v>Profile Recipe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0"/>
                  <c:y val="9.0267969708106938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9.026796970810691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Tabelle1!$D$46:$E$46</c:f>
              <c:strCache>
                <c:ptCount val="2"/>
                <c:pt idx="0">
                  <c:v>OptiFlex 2</c:v>
                </c:pt>
                <c:pt idx="1">
                  <c:v>PrimaSprint</c:v>
                </c:pt>
              </c:strCache>
            </c:strRef>
          </c:cat>
          <c:val>
            <c:numRef>
              <c:f>Tabelle1!$D$47:$E$47</c:f>
              <c:numCache>
                <c:formatCode>0%</c:formatCode>
                <c:ptCount val="2"/>
                <c:pt idx="0">
                  <c:v>0.3932000000000001</c:v>
                </c:pt>
                <c:pt idx="1">
                  <c:v>0.51900000000000002</c:v>
                </c:pt>
              </c:numCache>
            </c:numRef>
          </c:val>
        </c:ser>
        <c:dLbls/>
        <c:axId val="100381056"/>
        <c:axId val="100382592"/>
      </c:barChart>
      <c:catAx>
        <c:axId val="100381056"/>
        <c:scaling>
          <c:orientation val="minMax"/>
        </c:scaling>
        <c:delete val="1"/>
        <c:axPos val="b"/>
        <c:tickLblPos val="none"/>
        <c:crossAx val="100382592"/>
        <c:crosses val="autoZero"/>
        <c:auto val="1"/>
        <c:lblAlgn val="ctr"/>
        <c:lblOffset val="100"/>
      </c:catAx>
      <c:valAx>
        <c:axId val="100382592"/>
        <c:scaling>
          <c:orientation val="minMax"/>
          <c:max val="1"/>
          <c:min val="0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0381056"/>
        <c:crosses val="autoZero"/>
        <c:crossBetween val="between"/>
        <c:majorUnit val="0.2"/>
        <c:minorUnit val="0.2"/>
      </c:valAx>
    </c:plotArea>
    <c:plotVisOnly val="1"/>
    <c:dispBlanksAs val="gap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56" tIns="47229" rIns="94456" bIns="47229" numCol="1" anchor="t" anchorCtr="0" compatLnSpc="1">
            <a:prstTxWarp prst="textNoShape">
              <a:avLst/>
            </a:prstTxWarp>
          </a:bodyPr>
          <a:lstStyle>
            <a:lvl1pPr defTabSz="944563" eaLnBrk="0" hangingPunct="0">
              <a:defRPr sz="12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56" tIns="47229" rIns="94456" bIns="47229" numCol="1" anchor="t" anchorCtr="0" compatLnSpc="1">
            <a:prstTxWarp prst="textNoShape">
              <a:avLst/>
            </a:prstTxWarp>
          </a:bodyPr>
          <a:lstStyle>
            <a:lvl1pPr algn="r" defTabSz="944563" eaLnBrk="0" hangingPunct="0">
              <a:defRPr sz="12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56" tIns="47229" rIns="94456" bIns="472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56" tIns="47229" rIns="94456" bIns="47229" numCol="1" anchor="b" anchorCtr="0" compatLnSpc="1">
            <a:prstTxWarp prst="textNoShape">
              <a:avLst/>
            </a:prstTxWarp>
          </a:bodyPr>
          <a:lstStyle>
            <a:lvl1pPr defTabSz="944563" eaLnBrk="0" hangingPunct="0">
              <a:defRPr sz="12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56" tIns="47229" rIns="94456" bIns="47229" numCol="1" anchor="b" anchorCtr="0" compatLnSpc="1">
            <a:prstTxWarp prst="textNoShape">
              <a:avLst/>
            </a:prstTxWarp>
          </a:bodyPr>
          <a:lstStyle>
            <a:lvl1pPr algn="r" defTabSz="944563" eaLnBrk="0" hangingPunct="0">
              <a:defRPr sz="12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24F5F77C-0954-41B2-B6ED-5B42C78769A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40490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44563" eaLnBrk="0" hangingPunct="0">
              <a:defRPr sz="2000" b="1">
                <a:solidFill>
                  <a:schemeClr val="tx2"/>
                </a:solidFill>
                <a:latin typeface="Arial" charset="0"/>
              </a:defRPr>
            </a:lvl1pPr>
            <a:lvl2pPr marL="742950" indent="-285750" defTabSz="944563" eaLnBrk="0" hangingPunct="0">
              <a:defRPr sz="2000" b="1">
                <a:solidFill>
                  <a:schemeClr val="tx2"/>
                </a:solidFill>
                <a:latin typeface="Arial" charset="0"/>
              </a:defRPr>
            </a:lvl2pPr>
            <a:lvl3pPr marL="1143000" indent="-228600" defTabSz="944563" eaLnBrk="0" hangingPunct="0">
              <a:defRPr sz="2000" b="1">
                <a:solidFill>
                  <a:schemeClr val="tx2"/>
                </a:solidFill>
                <a:latin typeface="Arial" charset="0"/>
              </a:defRPr>
            </a:lvl3pPr>
            <a:lvl4pPr marL="1600200" indent="-228600" defTabSz="944563" eaLnBrk="0" hangingPunct="0">
              <a:defRPr sz="2000" b="1">
                <a:solidFill>
                  <a:schemeClr val="tx2"/>
                </a:solidFill>
                <a:latin typeface="Arial" charset="0"/>
              </a:defRPr>
            </a:lvl4pPr>
            <a:lvl5pPr marL="2057400" indent="-228600" defTabSz="944563" eaLnBrk="0" hangingPunct="0">
              <a:defRPr sz="2000" b="1">
                <a:solidFill>
                  <a:schemeClr val="tx2"/>
                </a:solidFill>
                <a:latin typeface="Arial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fld id="{76B18192-E26B-4B42-B0EF-2C18554F5412}" type="slidenum">
              <a:rPr lang="de-DE" sz="1200" b="0" smtClean="0">
                <a:solidFill>
                  <a:schemeClr val="tx1"/>
                </a:solidFill>
                <a:latin typeface="Times" pitchFamily="18" charset="0"/>
              </a:rPr>
              <a:pPr>
                <a:defRPr/>
              </a:pPr>
              <a:t>1</a:t>
            </a:fld>
            <a:endParaRPr lang="de-DE" sz="1200" b="0" smtClean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98538" eaLnBrk="0" hangingPunct="0">
              <a:defRPr sz="2000" b="1" baseline="-25000">
                <a:solidFill>
                  <a:schemeClr val="tx2"/>
                </a:solidFill>
                <a:latin typeface="Arial" charset="0"/>
              </a:defRPr>
            </a:lvl1pPr>
            <a:lvl2pPr marL="742950" indent="-285750" defTabSz="998538" eaLnBrk="0" hangingPunct="0">
              <a:defRPr sz="2000" b="1" baseline="-25000">
                <a:solidFill>
                  <a:schemeClr val="tx2"/>
                </a:solidFill>
                <a:latin typeface="Arial" charset="0"/>
              </a:defRPr>
            </a:lvl2pPr>
            <a:lvl3pPr marL="1143000" indent="-228600" defTabSz="998538" eaLnBrk="0" hangingPunct="0">
              <a:defRPr sz="2000" b="1" baseline="-25000">
                <a:solidFill>
                  <a:schemeClr val="tx2"/>
                </a:solidFill>
                <a:latin typeface="Arial" charset="0"/>
              </a:defRPr>
            </a:lvl3pPr>
            <a:lvl4pPr marL="1600200" indent="-228600" defTabSz="998538" eaLnBrk="0" hangingPunct="0">
              <a:defRPr sz="2000" b="1" baseline="-25000">
                <a:solidFill>
                  <a:schemeClr val="tx2"/>
                </a:solidFill>
                <a:latin typeface="Arial" charset="0"/>
              </a:defRPr>
            </a:lvl4pPr>
            <a:lvl5pPr marL="2057400" indent="-228600" defTabSz="998538" eaLnBrk="0" hangingPunct="0">
              <a:defRPr sz="2000" b="1" baseline="-25000">
                <a:solidFill>
                  <a:schemeClr val="tx2"/>
                </a:solidFill>
                <a:latin typeface="Arial" charset="0"/>
              </a:defRPr>
            </a:lvl5pPr>
            <a:lvl6pPr marL="2514600" indent="-228600" defTabSz="998538" eaLnBrk="0" fontAlgn="base" hangingPunct="0">
              <a:spcBef>
                <a:spcPct val="0"/>
              </a:spcBef>
              <a:spcAft>
                <a:spcPct val="0"/>
              </a:spcAft>
              <a:defRPr sz="2000" b="1" baseline="-25000">
                <a:solidFill>
                  <a:schemeClr val="tx2"/>
                </a:solidFill>
                <a:latin typeface="Arial" charset="0"/>
              </a:defRPr>
            </a:lvl6pPr>
            <a:lvl7pPr marL="2971800" indent="-228600" defTabSz="998538" eaLnBrk="0" fontAlgn="base" hangingPunct="0">
              <a:spcBef>
                <a:spcPct val="0"/>
              </a:spcBef>
              <a:spcAft>
                <a:spcPct val="0"/>
              </a:spcAft>
              <a:defRPr sz="2000" b="1" baseline="-25000">
                <a:solidFill>
                  <a:schemeClr val="tx2"/>
                </a:solidFill>
                <a:latin typeface="Arial" charset="0"/>
              </a:defRPr>
            </a:lvl7pPr>
            <a:lvl8pPr marL="3429000" indent="-228600" defTabSz="998538" eaLnBrk="0" fontAlgn="base" hangingPunct="0">
              <a:spcBef>
                <a:spcPct val="0"/>
              </a:spcBef>
              <a:spcAft>
                <a:spcPct val="0"/>
              </a:spcAft>
              <a:defRPr sz="2000" b="1" baseline="-25000">
                <a:solidFill>
                  <a:schemeClr val="tx2"/>
                </a:solidFill>
                <a:latin typeface="Arial" charset="0"/>
              </a:defRPr>
            </a:lvl8pPr>
            <a:lvl9pPr marL="3886200" indent="-228600" defTabSz="998538" eaLnBrk="0" fontAlgn="base" hangingPunct="0">
              <a:spcBef>
                <a:spcPct val="0"/>
              </a:spcBef>
              <a:spcAft>
                <a:spcPct val="0"/>
              </a:spcAft>
              <a:defRPr sz="2000" b="1" baseline="-250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fld id="{A27AA394-C994-402D-8A58-0B28F47ACCB8}" type="slidenum">
              <a:rPr lang="de-DE" sz="1400" b="0" baseline="0">
                <a:solidFill>
                  <a:schemeClr val="tx1"/>
                </a:solidFill>
                <a:latin typeface="Times" pitchFamily="18" charset="0"/>
              </a:rPr>
              <a:pPr>
                <a:defRPr/>
              </a:pPr>
              <a:t>3</a:t>
            </a:fld>
            <a:endParaRPr lang="de-DE" sz="1400" b="0" baseline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61FCCB-32A8-4904-AFAA-B2DA2CF27DED}" type="slidenum">
              <a:rPr lang="de-DE"/>
              <a:pPr>
                <a:defRPr/>
              </a:pPr>
              <a:t>20</a:t>
            </a:fld>
            <a:endParaRPr lang="de-DE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67" tIns="48033" rIns="96067" bIns="48033" anchor="b"/>
          <a:lstStyle>
            <a:lvl1pPr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0547923-BA70-4C55-BEEA-920FC061F040}" type="slidenum">
              <a:rPr lang="en-US" sz="1400" b="0">
                <a:solidFill>
                  <a:schemeClr val="tx1"/>
                </a:solidFill>
                <a:latin typeface="Times" pitchFamily="18" charset="0"/>
              </a:rPr>
              <a:pPr algn="r" eaLnBrk="1" hangingPunct="1"/>
              <a:t>20</a:t>
            </a:fld>
            <a:endParaRPr lang="en-US" sz="1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903" tIns="47451" rIns="94903" bIns="47451" anchor="b"/>
          <a:lstStyle>
            <a:lvl1pPr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671E3BF-1B67-4C80-8CBD-6A78BF76F2DB}" type="slidenum">
              <a:rPr lang="de-DE" sz="1200" b="0">
                <a:solidFill>
                  <a:schemeClr val="tx1"/>
                </a:solidFill>
                <a:latin typeface="Times" pitchFamily="18" charset="0"/>
              </a:rPr>
              <a:pPr algn="r" eaLnBrk="1" hangingPunct="1"/>
              <a:t>20</a:t>
            </a:fld>
            <a:endParaRPr 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903" tIns="47451" rIns="94903" bIns="47451"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A90D85-038D-4643-8DBF-B5A3C9AADC41}" type="slidenum">
              <a:rPr lang="de-DE"/>
              <a:pPr>
                <a:defRPr/>
              </a:pPr>
              <a:t>21</a:t>
            </a:fld>
            <a:endParaRPr lang="de-DE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67" tIns="48033" rIns="96067" bIns="48033" anchor="b"/>
          <a:lstStyle>
            <a:lvl1pPr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5EDC152-EF5F-4B5D-BB5F-C1B07820B0D0}" type="slidenum">
              <a:rPr lang="en-US" sz="1400" b="0">
                <a:solidFill>
                  <a:schemeClr val="tx1"/>
                </a:solidFill>
                <a:latin typeface="Times" pitchFamily="18" charset="0"/>
              </a:rPr>
              <a:pPr algn="r" eaLnBrk="1" hangingPunct="1"/>
              <a:t>21</a:t>
            </a:fld>
            <a:endParaRPr lang="en-US" sz="1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3012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903" tIns="47451" rIns="94903" bIns="47451" anchor="b"/>
          <a:lstStyle>
            <a:lvl1pPr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64279D5-F51F-499D-BACD-A2D54F3E1D05}" type="slidenum">
              <a:rPr lang="de-DE" sz="1200" b="0">
                <a:solidFill>
                  <a:schemeClr val="tx1"/>
                </a:solidFill>
                <a:latin typeface="Times" pitchFamily="18" charset="0"/>
              </a:rPr>
              <a:pPr algn="r" eaLnBrk="1" hangingPunct="1"/>
              <a:t>21</a:t>
            </a:fld>
            <a:endParaRPr 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903" tIns="47451" rIns="94903" bIns="47451"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495651-5861-4C0F-BA02-44A7534E1402}" type="slidenum">
              <a:rPr lang="de-DE"/>
              <a:pPr>
                <a:defRPr/>
              </a:pPr>
              <a:t>23</a:t>
            </a:fld>
            <a:endParaRPr lang="de-DE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67" tIns="48033" rIns="96067" bIns="48033" anchor="b"/>
          <a:lstStyle>
            <a:lvl1pPr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defTabSz="973138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426A0B6-F4EA-48E8-B758-5C5581F94710}" type="slidenum">
              <a:rPr lang="en-US" sz="1400" b="0">
                <a:solidFill>
                  <a:schemeClr val="tx1"/>
                </a:solidFill>
                <a:latin typeface="Times" pitchFamily="18" charset="0"/>
              </a:rPr>
              <a:pPr algn="r" eaLnBrk="1" hangingPunct="1"/>
              <a:t>23</a:t>
            </a:fld>
            <a:endParaRPr lang="en-US" sz="1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5060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903" tIns="47451" rIns="94903" bIns="47451" anchor="b"/>
          <a:lstStyle>
            <a:lvl1pPr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defTabSz="950913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E867ACF-98CE-4534-B23E-B4AD23E5FE77}" type="slidenum">
              <a:rPr lang="de-DE" sz="1200" b="0">
                <a:solidFill>
                  <a:schemeClr val="tx1"/>
                </a:solidFill>
                <a:latin typeface="Times" pitchFamily="18" charset="0"/>
              </a:rPr>
              <a:pPr algn="r" eaLnBrk="1" hangingPunct="1"/>
              <a:t>23</a:t>
            </a:fld>
            <a:endParaRPr 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50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903" tIns="47451" rIns="94903" bIns="47451"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5E5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241425" y="-663575"/>
            <a:ext cx="169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6534150"/>
            <a:ext cx="9144000" cy="323850"/>
          </a:xfrm>
          <a:prstGeom prst="rect">
            <a:avLst/>
          </a:prstGeom>
          <a:solidFill>
            <a:srgbClr val="FFE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990600"/>
            <a:ext cx="68263" cy="450850"/>
          </a:xfrm>
          <a:prstGeom prst="rect">
            <a:avLst/>
          </a:prstGeom>
          <a:solidFill>
            <a:srgbClr val="FFB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1441450"/>
            <a:ext cx="68263" cy="4508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1871663"/>
            <a:ext cx="68263" cy="450850"/>
          </a:xfrm>
          <a:prstGeom prst="rect">
            <a:avLst/>
          </a:prstGeom>
          <a:solidFill>
            <a:srgbClr val="238AC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 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553200" y="1435100"/>
            <a:ext cx="2590800" cy="5099050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76825" y="476250"/>
            <a:ext cx="292893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638300"/>
            <a:ext cx="5029200" cy="11430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de-DE" noProof="0" smtClean="0"/>
              <a:t>Mastertitelformat bearbeiten</a:t>
            </a:r>
          </a:p>
        </p:txBody>
      </p:sp>
      <p:sp>
        <p:nvSpPr>
          <p:cNvPr id="2642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895600"/>
            <a:ext cx="5943600" cy="762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 noProof="0" smtClean="0"/>
              <a:t>Master-Untertitelformat bearbeiten</a:t>
            </a: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038600"/>
            <a:ext cx="1905000" cy="4572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3837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06F8C-F6CD-42E4-9BA1-E66779D2E26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245357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772150" y="152400"/>
            <a:ext cx="1847850" cy="5105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5391150" cy="51054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C71A6-5A13-4E85-88A2-4A631305638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259943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096000" cy="4572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143000"/>
            <a:ext cx="33909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29100" y="1143000"/>
            <a:ext cx="33909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C0F24-EAA8-456A-927A-4E088CABCA5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8281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228600" y="152400"/>
            <a:ext cx="7391400" cy="51054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6B3F0-9123-4843-9E28-9B6CB6D5232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926873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096000" cy="4572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5800" y="1143000"/>
            <a:ext cx="69342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D1366-8BC7-43C5-89F2-B8D66343EF3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81654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A9DA8-07BF-477C-A628-C16FA4CFA6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51320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3225E-F3D1-441F-9A65-B8FD0208629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3406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390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29100" y="1143000"/>
            <a:ext cx="3390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5C3EE-6B77-4ACC-B543-881A80C90A3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157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936F2-5BBA-4663-A1B9-36933B752C0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96149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DE7E2-C05A-4521-B15B-49F7BB841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5649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864B5-FA60-4B98-8CFB-6444B9F0C7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215425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390FD-E1B0-4808-A0A3-65793877C64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1404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20305-EA6C-42D7-84BA-0D7EA9EF6B5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4470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F1F1F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6934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Ebenev</a:t>
            </a:r>
          </a:p>
        </p:txBody>
      </p:sp>
      <p:sp>
        <p:nvSpPr>
          <p:cNvPr id="2631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31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solidFill>
                  <a:schemeClr val="tx1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3800EDCF-8A98-40F7-A5F2-380A99279A3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065838"/>
            <a:ext cx="9144000" cy="792162"/>
          </a:xfrm>
          <a:prstGeom prst="rect">
            <a:avLst/>
          </a:prstGeom>
          <a:solidFill>
            <a:srgbClr val="FFE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59488"/>
            <a:ext cx="9144000" cy="3651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 sz="2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144463"/>
          </a:xfrm>
          <a:prstGeom prst="rect">
            <a:avLst/>
          </a:prstGeom>
          <a:solidFill>
            <a:srgbClr val="FFE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0" y="533400"/>
            <a:ext cx="9144000" cy="0"/>
          </a:xfrm>
          <a:prstGeom prst="line">
            <a:avLst/>
          </a:prstGeom>
          <a:noFill/>
          <a:ln w="9525">
            <a:solidFill>
              <a:srgbClr val="BFBFB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786050" y="6477000"/>
            <a:ext cx="2362213" cy="23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ts val="800"/>
              </a:lnSpc>
            </a:pPr>
            <a:r>
              <a:rPr lang="ru-RU" sz="800" b="0" dirty="0" smtClean="0"/>
              <a:t>Маркетинговый план для продукции</a:t>
            </a:r>
            <a:r>
              <a:rPr lang="en-US" sz="800" b="0" dirty="0" smtClean="0"/>
              <a:t> </a:t>
            </a:r>
            <a:r>
              <a:rPr lang="de-DE" sz="800" dirty="0" smtClean="0"/>
              <a:t>PEM-X1</a:t>
            </a:r>
            <a:endParaRPr lang="de-DE" sz="800" dirty="0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28600" y="6494463"/>
            <a:ext cx="2128822" cy="22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700" b="0" dirty="0" smtClean="0"/>
              <a:t>Все права сохранены</a:t>
            </a:r>
            <a:r>
              <a:rPr lang="en-US" sz="700" b="0" dirty="0" smtClean="0"/>
              <a:t> </a:t>
            </a:r>
            <a:r>
              <a:rPr lang="de-DE" sz="700" b="0" dirty="0" smtClean="0"/>
              <a:t>© </a:t>
            </a:r>
            <a:r>
              <a:rPr lang="de-DE" sz="700" b="0" dirty="0"/>
              <a:t>2012 WAGNER</a:t>
            </a: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42875"/>
            <a:ext cx="68263" cy="388938"/>
          </a:xfrm>
          <a:prstGeom prst="rect">
            <a:avLst/>
          </a:prstGeom>
          <a:solidFill>
            <a:srgbClr val="FFB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531813"/>
            <a:ext cx="68263" cy="3905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904875"/>
            <a:ext cx="68263" cy="388938"/>
          </a:xfrm>
          <a:prstGeom prst="rect">
            <a:avLst/>
          </a:prstGeom>
          <a:solidFill>
            <a:srgbClr val="238AC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Rectangle 18"/>
          <p:cNvSpPr>
            <a:spLocks noChangeArrowheads="1"/>
          </p:cNvSpPr>
          <p:nvPr/>
        </p:nvSpPr>
        <p:spPr bwMode="auto">
          <a:xfrm>
            <a:off x="6072198" y="179388"/>
            <a:ext cx="26368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buFontTx/>
              <a:buChar char="ı"/>
            </a:pPr>
            <a:r>
              <a:rPr lang="de-DE" sz="1200" dirty="0"/>
              <a:t> </a:t>
            </a:r>
            <a:r>
              <a:rPr lang="ru-RU" sz="1100" dirty="0" smtClean="0"/>
              <a:t>Решения для промышленности</a:t>
            </a:r>
            <a:endParaRPr lang="de-DE" sz="1200" dirty="0"/>
          </a:p>
        </p:txBody>
      </p:sp>
      <p:pic>
        <p:nvPicPr>
          <p:cNvPr id="1042" name="Picture 19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15063" y="6237288"/>
            <a:ext cx="292893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3" r:id="rId2"/>
    <p:sldLayoutId id="2147483782" r:id="rId3"/>
    <p:sldLayoutId id="2147483781" r:id="rId4"/>
    <p:sldLayoutId id="2147483780" r:id="rId5"/>
    <p:sldLayoutId id="2147483779" r:id="rId6"/>
    <p:sldLayoutId id="2147483778" r:id="rId7"/>
    <p:sldLayoutId id="2147483777" r:id="rId8"/>
    <p:sldLayoutId id="2147483776" r:id="rId9"/>
    <p:sldLayoutId id="2147483775" r:id="rId10"/>
    <p:sldLayoutId id="2147483774" r:id="rId11"/>
    <p:sldLayoutId id="2147483773" r:id="rId12"/>
    <p:sldLayoutId id="2147483772" r:id="rId13"/>
    <p:sldLayoutId id="2147483771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defRPr sz="1600">
          <a:solidFill>
            <a:schemeClr val="tx2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2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defRPr sz="1200">
          <a:solidFill>
            <a:schemeClr val="tx2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defRPr sz="1200">
          <a:solidFill>
            <a:schemeClr val="tx2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defRPr sz="1200">
          <a:solidFill>
            <a:schemeClr val="tx2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defRPr sz="1200">
          <a:solidFill>
            <a:schemeClr val="tx2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defRPr sz="1200">
          <a:solidFill>
            <a:schemeClr val="tx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38300"/>
            <a:ext cx="3238500" cy="11430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238AC6"/>
                </a:solidFill>
              </a:rPr>
              <a:t>PEM</a:t>
            </a:r>
            <a:r>
              <a:rPr lang="en-US" sz="3200" dirty="0" smtClean="0">
                <a:solidFill>
                  <a:srgbClr val="238AC6"/>
                </a:solidFill>
              </a:rPr>
              <a:t>-X1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895600"/>
            <a:ext cx="3525838" cy="762000"/>
          </a:xfrm>
        </p:spPr>
        <p:txBody>
          <a:bodyPr/>
          <a:lstStyle/>
          <a:p>
            <a:pPr eaLnBrk="1" hangingPunct="1"/>
            <a:r>
              <a:rPr lang="ru-RU" dirty="0" smtClean="0"/>
              <a:t>НОВЫЙ ручной пистолет для распыления порошка</a:t>
            </a:r>
            <a:endParaRPr lang="de-DE" dirty="0" smtClean="0"/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6553200" y="1435100"/>
            <a:ext cx="2590800" cy="5099050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Rectangle 15"/>
          <p:cNvSpPr>
            <a:spLocks noChangeArrowheads="1"/>
          </p:cNvSpPr>
          <p:nvPr/>
        </p:nvSpPr>
        <p:spPr bwMode="auto">
          <a:xfrm>
            <a:off x="719138" y="5732463"/>
            <a:ext cx="26289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r>
              <a:rPr lang="ru-RU" sz="1200" dirty="0" smtClean="0"/>
              <a:t>Александр </a:t>
            </a:r>
            <a:r>
              <a:rPr lang="ru-RU" sz="1200" dirty="0" err="1" smtClean="0"/>
              <a:t>Бухмюллер</a:t>
            </a:r>
            <a:endParaRPr lang="en-US" sz="1200" dirty="0"/>
          </a:p>
          <a:p>
            <a:pPr>
              <a:spcBef>
                <a:spcPct val="20000"/>
              </a:spcBef>
              <a:buFont typeface="Wingdings" pitchFamily="2" charset="2"/>
              <a:buNone/>
            </a:pPr>
            <a:r>
              <a:rPr lang="ru-RU" sz="1200" dirty="0" smtClean="0"/>
              <a:t>Управление продукцией</a:t>
            </a:r>
            <a:endParaRPr lang="en-US" sz="1200" dirty="0"/>
          </a:p>
          <a:p>
            <a:pPr>
              <a:spcBef>
                <a:spcPct val="20000"/>
              </a:spcBef>
              <a:buFont typeface="Wingdings" pitchFamily="2" charset="2"/>
              <a:buNone/>
            </a:pPr>
            <a:r>
              <a:rPr lang="ru-RU" sz="1200" dirty="0" smtClean="0"/>
              <a:t>Октябрь</a:t>
            </a:r>
            <a:r>
              <a:rPr lang="en-US" sz="1200" dirty="0" smtClean="0"/>
              <a:t> </a:t>
            </a:r>
            <a:r>
              <a:rPr lang="en-US" sz="1200" dirty="0"/>
              <a:t>2012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32363" y="2549525"/>
            <a:ext cx="3240087" cy="287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6886575" cy="529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Новые цвета и новая конструкция корпуса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:\Development_Projects\01_Projects\00_running_projects\035_PEM-Sprint_AB\20_Functional_Departments\02_Product_Management\01 Marketing\03 Bilder\Komponenten\Pistole_transparen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8" t="10219" r="4824" b="7513"/>
          <a:stretch/>
        </p:blipFill>
        <p:spPr bwMode="auto">
          <a:xfrm>
            <a:off x="996017" y="1374947"/>
            <a:ext cx="5664215" cy="399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28600" y="152400"/>
            <a:ext cx="6096000" cy="457200"/>
          </a:xfrm>
        </p:spPr>
        <p:txBody>
          <a:bodyPr/>
          <a:lstStyle/>
          <a:p>
            <a:pPr eaLnBrk="1" hangingPunct="1"/>
            <a:r>
              <a:rPr lang="ru-RU" dirty="0" smtClean="0"/>
              <a:t>Технический обзор</a:t>
            </a:r>
            <a:endParaRPr lang="en-US" dirty="0" smtClean="0"/>
          </a:p>
        </p:txBody>
      </p:sp>
      <p:sp>
        <p:nvSpPr>
          <p:cNvPr id="6" name="Ellipse 5"/>
          <p:cNvSpPr/>
          <p:nvPr/>
        </p:nvSpPr>
        <p:spPr bwMode="auto">
          <a:xfrm>
            <a:off x="4716016" y="2204865"/>
            <a:ext cx="1919799" cy="936104"/>
          </a:xfrm>
          <a:prstGeom prst="ellips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441527" y="4000504"/>
            <a:ext cx="370247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400" dirty="0" smtClean="0"/>
              <a:t>Новая система сопел</a:t>
            </a:r>
            <a:endParaRPr lang="en-US" sz="1400" dirty="0" smtClean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400" b="0" dirty="0" smtClean="0"/>
              <a:t>Полностью измененная конструкция</a:t>
            </a:r>
            <a:endParaRPr lang="en-US" sz="1400" b="0" dirty="0" smtClean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400" b="0" dirty="0" smtClean="0"/>
              <a:t>Отдельный держатель круглого и плоского электрода</a:t>
            </a:r>
            <a:endParaRPr lang="en-US" sz="14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en-US" sz="1400" b="0" dirty="0" smtClean="0"/>
              <a:t>1 </a:t>
            </a:r>
            <a:r>
              <a:rPr lang="ru-RU" sz="1400" b="0" dirty="0" smtClean="0"/>
              <a:t>регулируемое плоское распрыскивающее сопло </a:t>
            </a:r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en-US" sz="1400" b="0" dirty="0" smtClean="0"/>
              <a:t>3 </a:t>
            </a:r>
            <a:r>
              <a:rPr lang="ru-RU" sz="1400" b="0" dirty="0" smtClean="0"/>
              <a:t>круглых распрыскивающих сопла</a:t>
            </a:r>
            <a:endParaRPr lang="en-US" sz="1400" b="0" dirty="0" smtClean="0"/>
          </a:p>
        </p:txBody>
      </p:sp>
      <p:cxnSp>
        <p:nvCxnSpPr>
          <p:cNvPr id="8" name="Gerade Verbindung 7"/>
          <p:cNvCxnSpPr>
            <a:stCxn id="6" idx="4"/>
          </p:cNvCxnSpPr>
          <p:nvPr/>
        </p:nvCxnSpPr>
        <p:spPr bwMode="auto">
          <a:xfrm rot="16200000" flipH="1">
            <a:off x="5515728" y="3301157"/>
            <a:ext cx="859535" cy="539158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Gerade Verbindung 11"/>
          <p:cNvCxnSpPr>
            <a:endCxn id="15" idx="1"/>
          </p:cNvCxnSpPr>
          <p:nvPr/>
        </p:nvCxnSpPr>
        <p:spPr bwMode="auto">
          <a:xfrm flipV="1">
            <a:off x="3779912" y="1618908"/>
            <a:ext cx="1908989" cy="1009460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688901" y="1357298"/>
            <a:ext cx="33843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en-US" sz="1400" dirty="0" smtClean="0"/>
              <a:t>1 </a:t>
            </a:r>
            <a:r>
              <a:rPr lang="ru-RU" sz="1400" dirty="0" smtClean="0"/>
              <a:t>трубка для порошка в спокойном состоянии</a:t>
            </a:r>
            <a:r>
              <a:rPr lang="en-US" sz="1400" dirty="0" smtClean="0"/>
              <a:t> (</a:t>
            </a:r>
            <a:r>
              <a:rPr lang="ru-RU" sz="1400" dirty="0" smtClean="0"/>
              <a:t>сменная</a:t>
            </a:r>
            <a:r>
              <a:rPr lang="en-US" sz="1400" dirty="0" smtClean="0"/>
              <a:t>)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644007" y="816967"/>
            <a:ext cx="4429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400" u="sng" dirty="0" smtClean="0"/>
              <a:t>Полностью</a:t>
            </a:r>
            <a:r>
              <a:rPr lang="en-US" sz="1400" dirty="0" smtClean="0"/>
              <a:t> </a:t>
            </a:r>
            <a:r>
              <a:rPr lang="ru-RU" sz="1400" dirty="0" smtClean="0"/>
              <a:t>измененная конструкция каскада</a:t>
            </a:r>
            <a:r>
              <a:rPr lang="en-US" sz="1400" dirty="0" smtClean="0"/>
              <a:t> (</a:t>
            </a:r>
            <a:r>
              <a:rPr lang="ru-RU" sz="1400" dirty="0" smtClean="0"/>
              <a:t>воздушное охлаждение</a:t>
            </a:r>
            <a:r>
              <a:rPr lang="en-US" sz="1400" dirty="0" smtClean="0"/>
              <a:t>)</a:t>
            </a:r>
          </a:p>
        </p:txBody>
      </p:sp>
      <p:cxnSp>
        <p:nvCxnSpPr>
          <p:cNvPr id="19" name="Gerade Verbindung 18"/>
          <p:cNvCxnSpPr>
            <a:endCxn id="18" idx="1"/>
          </p:cNvCxnSpPr>
          <p:nvPr/>
        </p:nvCxnSpPr>
        <p:spPr bwMode="auto">
          <a:xfrm flipV="1">
            <a:off x="2897503" y="1078577"/>
            <a:ext cx="1746504" cy="1126293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Ellipse 21"/>
          <p:cNvSpPr/>
          <p:nvPr/>
        </p:nvSpPr>
        <p:spPr bwMode="auto">
          <a:xfrm>
            <a:off x="2771800" y="2880809"/>
            <a:ext cx="551647" cy="908231"/>
          </a:xfrm>
          <a:prstGeom prst="ellips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  <p:cxnSp>
        <p:nvCxnSpPr>
          <p:cNvPr id="23" name="Gerade Verbindung 22"/>
          <p:cNvCxnSpPr>
            <a:stCxn id="22" idx="4"/>
          </p:cNvCxnSpPr>
          <p:nvPr/>
        </p:nvCxnSpPr>
        <p:spPr bwMode="auto">
          <a:xfrm>
            <a:off x="3047624" y="3789040"/>
            <a:ext cx="275823" cy="640194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2843808" y="4429234"/>
            <a:ext cx="2232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400" dirty="0" smtClean="0"/>
              <a:t>Увеличенный срок службы</a:t>
            </a:r>
            <a:endParaRPr lang="en-US" sz="1400" dirty="0" smtClean="0"/>
          </a:p>
        </p:txBody>
      </p:sp>
      <p:cxnSp>
        <p:nvCxnSpPr>
          <p:cNvPr id="28" name="Gerade Verbindung 27"/>
          <p:cNvCxnSpPr/>
          <p:nvPr/>
        </p:nvCxnSpPr>
        <p:spPr bwMode="auto">
          <a:xfrm flipH="1">
            <a:off x="539552" y="2428980"/>
            <a:ext cx="1142000" cy="692824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179512" y="3121804"/>
            <a:ext cx="15841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400" dirty="0" smtClean="0"/>
              <a:t>Защищенные штифты каскада</a:t>
            </a:r>
            <a:endParaRPr lang="en-US" sz="1400" dirty="0" smtClean="0"/>
          </a:p>
        </p:txBody>
      </p:sp>
      <p:sp>
        <p:nvSpPr>
          <p:cNvPr id="34" name="Ellipse 33"/>
          <p:cNvSpPr/>
          <p:nvPr/>
        </p:nvSpPr>
        <p:spPr bwMode="auto">
          <a:xfrm rot="900945">
            <a:off x="1943933" y="4133028"/>
            <a:ext cx="551647" cy="908231"/>
          </a:xfrm>
          <a:prstGeom prst="ellips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  <p:cxnSp>
        <p:nvCxnSpPr>
          <p:cNvPr id="35" name="Gerade Verbindung 34"/>
          <p:cNvCxnSpPr>
            <a:stCxn id="34" idx="4"/>
          </p:cNvCxnSpPr>
          <p:nvPr/>
        </p:nvCxnSpPr>
        <p:spPr bwMode="auto">
          <a:xfrm>
            <a:off x="2102103" y="5025753"/>
            <a:ext cx="339556" cy="624416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1214414" y="5589240"/>
            <a:ext cx="39336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400" dirty="0" smtClean="0"/>
              <a:t>Простое и надежное быстрое соединение</a:t>
            </a:r>
            <a:endParaRPr lang="en-US" sz="1400" dirty="0" smtClean="0"/>
          </a:p>
        </p:txBody>
      </p:sp>
      <p:cxnSp>
        <p:nvCxnSpPr>
          <p:cNvPr id="45" name="Gerade Verbindung 44"/>
          <p:cNvCxnSpPr/>
          <p:nvPr/>
        </p:nvCxnSpPr>
        <p:spPr bwMode="auto">
          <a:xfrm flipH="1" flipV="1">
            <a:off x="827584" y="1221058"/>
            <a:ext cx="1006368" cy="551758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Text Box 5"/>
          <p:cNvSpPr txBox="1">
            <a:spLocks noChangeArrowheads="1"/>
          </p:cNvSpPr>
          <p:nvPr/>
        </p:nvSpPr>
        <p:spPr bwMode="auto">
          <a:xfrm>
            <a:off x="539552" y="945430"/>
            <a:ext cx="29883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400" dirty="0" smtClean="0"/>
              <a:t>Сменный крючок пистолета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xmlns="" val="135427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 descr="Diagonal weit nach oben"/>
          <p:cNvSpPr txBox="1">
            <a:spLocks noChangeArrowheads="1"/>
          </p:cNvSpPr>
          <p:nvPr/>
        </p:nvSpPr>
        <p:spPr bwMode="auto">
          <a:xfrm>
            <a:off x="468313" y="908050"/>
            <a:ext cx="763270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marL="457200" indent="-4572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Уменьшение веса</a:t>
            </a: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Значительное улучшение баланса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Встроенное дистанционное управление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b="0" dirty="0" smtClean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Быстрое подсоединение шланга для порошка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b="0" dirty="0" smtClean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Новая конструкция корпуса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Новый цвет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Совершенно новый чашечный пистолет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</p:txBody>
      </p:sp>
      <p:pic>
        <p:nvPicPr>
          <p:cNvPr id="14339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908050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161131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2276475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2979738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3644900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434816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6858000" cy="457200"/>
          </a:xfrm>
        </p:spPr>
        <p:txBody>
          <a:bodyPr/>
          <a:lstStyle/>
          <a:p>
            <a:pPr eaLnBrk="1" hangingPunct="1"/>
            <a:r>
              <a:rPr lang="ru-RU" dirty="0"/>
              <a:t>Задачи, выполняемые в процессе разработки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Z:\999 - Bilddatenbank\Datenbank\02 - Pulver\01 - Bilder\01 - Produktbilder\02 - Applizieren\03 - Präsentation\PIC_EQU_PEMX1-Becher-Prallteller-lef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11713" y="588963"/>
            <a:ext cx="4278312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Совершенно новый чашечный пистолет</a:t>
            </a:r>
            <a:endParaRPr lang="en-US" dirty="0" smtClean="0"/>
          </a:p>
        </p:txBody>
      </p:sp>
      <p:pic>
        <p:nvPicPr>
          <p:cNvPr id="15364" name="Picture 3" descr="Z:\999 - Bilddatenbank\Datenbank\02 - Pulver\01 - Bilder\01 - Produktbilder\02 - Applizieren\03 - Präsentation\PIC_EQU_PEMX1-Becher-Flachstrahl-righ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950" y="588963"/>
            <a:ext cx="4103688" cy="545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2" descr="Z:\999 - Bilddatenbank\Datenbank\02 - Pulver\01 - Bilder\01 - Produktbilder\02 - Applizieren\03 - Präsentation\PIC_EQU_Kofferset-PEMX1-offen-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11500" y="2809875"/>
            <a:ext cx="3044825" cy="32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6096000" cy="457200"/>
          </a:xfrm>
        </p:spPr>
        <p:txBody>
          <a:bodyPr/>
          <a:lstStyle/>
          <a:p>
            <a:pPr eaLnBrk="1" hangingPunct="1"/>
            <a:r>
              <a:rPr lang="ru-RU" dirty="0"/>
              <a:t>Совершенно новый чашечный пистолет</a:t>
            </a:r>
            <a:endParaRPr lang="en-US" dirty="0" smtClean="0"/>
          </a:p>
        </p:txBody>
      </p:sp>
      <p:pic>
        <p:nvPicPr>
          <p:cNvPr id="1026" name="Picture 2" descr="S:\Development_Projects\01_Projects\00_running_projects\035_PEM-Sprint_AB\20_Functional_Departments\02_Product_Management\01 Marketing\03 Bilder\Komponenten\Bech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423" r="21996"/>
          <a:stretch/>
        </p:blipFill>
        <p:spPr bwMode="auto">
          <a:xfrm>
            <a:off x="6012160" y="740551"/>
            <a:ext cx="3102084" cy="4344633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3161"/>
            <a:ext cx="3240359" cy="367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lipse 4"/>
          <p:cNvSpPr/>
          <p:nvPr/>
        </p:nvSpPr>
        <p:spPr bwMode="auto">
          <a:xfrm>
            <a:off x="2483768" y="1699265"/>
            <a:ext cx="864096" cy="900871"/>
          </a:xfrm>
          <a:prstGeom prst="ellips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  <p:cxnSp>
        <p:nvCxnSpPr>
          <p:cNvPr id="7" name="Gerade Verbindung 6"/>
          <p:cNvCxnSpPr>
            <a:stCxn id="5" idx="6"/>
            <a:endCxn id="1026" idx="1"/>
          </p:cNvCxnSpPr>
          <p:nvPr/>
        </p:nvCxnSpPr>
        <p:spPr bwMode="auto">
          <a:xfrm>
            <a:off x="3347864" y="2149701"/>
            <a:ext cx="2664296" cy="763167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37112"/>
            <a:ext cx="1659952" cy="153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Ellipse 15"/>
          <p:cNvSpPr/>
          <p:nvPr/>
        </p:nvSpPr>
        <p:spPr bwMode="auto">
          <a:xfrm>
            <a:off x="2021049" y="3284984"/>
            <a:ext cx="864096" cy="900871"/>
          </a:xfrm>
          <a:prstGeom prst="ellips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  <p:cxnSp>
        <p:nvCxnSpPr>
          <p:cNvPr id="17" name="Gerade Verbindung 16"/>
          <p:cNvCxnSpPr>
            <a:stCxn id="16" idx="2"/>
            <a:endCxn id="1029" idx="0"/>
          </p:cNvCxnSpPr>
          <p:nvPr/>
        </p:nvCxnSpPr>
        <p:spPr bwMode="auto">
          <a:xfrm flipH="1">
            <a:off x="1369528" y="3735420"/>
            <a:ext cx="651521" cy="701692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339752" y="4581128"/>
            <a:ext cx="30956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600" dirty="0" smtClean="0"/>
              <a:t>Этикетки</a:t>
            </a:r>
            <a:r>
              <a:rPr lang="en-US" sz="1600" dirty="0" smtClean="0"/>
              <a:t> / </a:t>
            </a:r>
            <a:r>
              <a:rPr lang="ru-RU" sz="1600" dirty="0" smtClean="0"/>
              <a:t>маркировка</a:t>
            </a:r>
            <a:endParaRPr lang="en-US" sz="1600" dirty="0" smtClean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Подаваемый воздух</a:t>
            </a:r>
            <a:endParaRPr lang="en-US" sz="1600" dirty="0" smtClean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Дозируемый воздух</a:t>
            </a: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Воздух для распыления</a:t>
            </a:r>
            <a:endParaRPr lang="en-US" sz="1600" dirty="0" smtClean="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5984078" y="5249899"/>
            <a:ext cx="3095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r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600" dirty="0" smtClean="0"/>
              <a:t>Подающее сопло</a:t>
            </a:r>
            <a:endParaRPr lang="en-US" sz="1600" dirty="0" smtClean="0"/>
          </a:p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600" dirty="0" smtClean="0"/>
              <a:t>Сопло инжектора</a:t>
            </a:r>
            <a:endParaRPr lang="en-US" sz="1600" dirty="0" smtClean="0"/>
          </a:p>
        </p:txBody>
      </p:sp>
      <p:cxnSp>
        <p:nvCxnSpPr>
          <p:cNvPr id="22" name="Gerade Verbindung 21"/>
          <p:cNvCxnSpPr/>
          <p:nvPr/>
        </p:nvCxnSpPr>
        <p:spPr bwMode="auto">
          <a:xfrm flipH="1">
            <a:off x="7740352" y="4437112"/>
            <a:ext cx="648072" cy="812787"/>
          </a:xfrm>
          <a:prstGeom prst="line">
            <a:avLst/>
          </a:prstGeom>
          <a:ln>
            <a:headEnd type="none" w="med" len="med"/>
            <a:tailEnd type="stealth" w="med" len="lg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 bwMode="auto">
          <a:xfrm flipH="1">
            <a:off x="6660232" y="4509120"/>
            <a:ext cx="864096" cy="1094722"/>
          </a:xfrm>
          <a:prstGeom prst="line">
            <a:avLst/>
          </a:prstGeom>
          <a:ln>
            <a:headEnd type="none" w="med" len="med"/>
            <a:tailEnd type="stealth" w="med" len="lg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14183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3" descr="Diagonal weit nach oben"/>
          <p:cNvSpPr txBox="1">
            <a:spLocks noChangeArrowheads="1"/>
          </p:cNvSpPr>
          <p:nvPr/>
        </p:nvSpPr>
        <p:spPr bwMode="auto">
          <a:xfrm>
            <a:off x="468313" y="908050"/>
            <a:ext cx="763270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marL="457200" indent="-4572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Уменьшение веса</a:t>
            </a: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Значительное улучшение баланса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Встроенное дистанционное управление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b="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Быстрое подсоединение шланга для порошка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b="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Новая конструкция корпуса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Новый цвет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Совершенно новый чашечный пистолет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</p:txBody>
      </p:sp>
      <p:pic>
        <p:nvPicPr>
          <p:cNvPr id="16387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908050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161131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2276475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2979738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3644900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434816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497046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6858000" cy="457200"/>
          </a:xfrm>
        </p:spPr>
        <p:txBody>
          <a:bodyPr/>
          <a:lstStyle/>
          <a:p>
            <a:pPr eaLnBrk="1" hangingPunct="1"/>
            <a:r>
              <a:rPr lang="ru-RU" dirty="0"/>
              <a:t>Задачи, выполняемые в процессе разработки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:\Development_Projects\01_Projects\00_running_projects\035_PEM-Sprint_AB\20_Functional_Departments\02_Product_Management\Feldtest\Fieldtest_PEM-Sprint\Spritztech AG\Bilder\DSC_039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4213" y="650875"/>
            <a:ext cx="79121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6057912" cy="457200"/>
          </a:xfrm>
        </p:spPr>
        <p:txBody>
          <a:bodyPr/>
          <a:lstStyle/>
          <a:p>
            <a:pPr eaLnBrk="1" hangingPunct="1"/>
            <a:r>
              <a:rPr lang="ru-RU" dirty="0" smtClean="0"/>
              <a:t>Опыт потребителей в проведении испытаний в процессе эксплуатации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:\Development_Projects\01_Projects\00_running_projects\035_PEM-Sprint_AB\20_Functional_Departments\02_Product_Management\Feldtest\Schweiz\05 Elfag AG\2012_0326_Bilder_Innbetriebnahme\DSC_067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58888" y="688975"/>
            <a:ext cx="6626225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/>
              <a:t>Опыт потребителей в проведении испытаний в процессе эксплуатации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:\Development_Projects\01_Projects\00_running_projects\035_PEM-Sprint_AB\20_Functional_Departments\02_Product_Management\06 Feldtest\03 Deutschland\104 Blewa\Fa. Blewa Eindringvermögen Bild 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377983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S:\Development_Projects\01_Projects\00_running_projects\035_PEM-Sprint_AB\20_Functional_Departments\02_Product_Management\06 Feldtest\03 Deutschland\104 Blewa\Fa. Blewa Oberflächenverlauf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3800" y="836613"/>
            <a:ext cx="378142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Улучшение результатов нанесения покрытия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Гибкость в сочетании с простотой</a:t>
            </a:r>
            <a:endParaRPr lang="en-US" dirty="0" smtClean="0"/>
          </a:p>
        </p:txBody>
      </p:sp>
      <p:pic>
        <p:nvPicPr>
          <p:cNvPr id="20483" name="Picture 4" descr="Z:\888 - Fotoshooting Handapplikation\jpg12\_I2J059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0" y="687388"/>
            <a:ext cx="8580438" cy="518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</a:t>
            </a:r>
            <a:r>
              <a:rPr lang="de-DE" dirty="0" smtClean="0"/>
              <a:t> X?</a:t>
            </a:r>
          </a:p>
        </p:txBody>
      </p:sp>
      <p:sp>
        <p:nvSpPr>
          <p:cNvPr id="8" name="Text Box 13" descr="Diagonal weit nach oben"/>
          <p:cNvSpPr txBox="1">
            <a:spLocks noChangeArrowheads="1"/>
          </p:cNvSpPr>
          <p:nvPr/>
        </p:nvSpPr>
        <p:spPr bwMode="auto">
          <a:xfrm>
            <a:off x="2863850" y="1490663"/>
            <a:ext cx="343693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de-DE" sz="1600" dirty="0">
                <a:solidFill>
                  <a:schemeClr val="tx1"/>
                </a:solidFill>
              </a:rPr>
              <a:t>PEM-C1		199X - 1995</a:t>
            </a:r>
          </a:p>
          <a:p>
            <a:pPr eaLnBrk="1" hangingPunct="1">
              <a:lnSpc>
                <a:spcPct val="140000"/>
              </a:lnSpc>
            </a:pP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</a:pP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PEM-C2		1995 - 2002</a:t>
            </a:r>
          </a:p>
          <a:p>
            <a:pPr eaLnBrk="1" hangingPunct="1">
              <a:lnSpc>
                <a:spcPct val="140000"/>
              </a:lnSpc>
            </a:pP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</a:pP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PEM-C3		2002 - 2006</a:t>
            </a:r>
          </a:p>
          <a:p>
            <a:pPr eaLnBrk="1" hangingPunct="1">
              <a:lnSpc>
                <a:spcPct val="140000"/>
              </a:lnSpc>
            </a:pPr>
            <a:endParaRPr lang="de-DE" sz="1600" b="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</a:pP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PEM-C4		2006 - 2009</a:t>
            </a:r>
          </a:p>
          <a:p>
            <a:pPr eaLnBrk="1" hangingPunct="1">
              <a:lnSpc>
                <a:spcPct val="140000"/>
              </a:lnSpc>
            </a:pPr>
            <a:endParaRPr lang="de-DE" sz="1600" b="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</a:pP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PEM-C4-Ergo	2009 - 2012</a:t>
            </a:r>
          </a:p>
          <a:p>
            <a:pPr eaLnBrk="1" hangingPunct="1">
              <a:lnSpc>
                <a:spcPct val="140000"/>
              </a:lnSpc>
            </a:pP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</a:pP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PEM-C5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79838" y="2205038"/>
            <a:ext cx="4113212" cy="31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467544" y="1631949"/>
            <a:ext cx="4608512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 smtClean="0"/>
              <a:t>Краткий обзор преимуществ</a:t>
            </a:r>
            <a:r>
              <a:rPr lang="en-US" sz="1800" dirty="0" smtClean="0"/>
              <a:t>:</a:t>
            </a:r>
            <a:endParaRPr lang="en-US" sz="18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Самый </a:t>
            </a:r>
            <a:r>
              <a:rPr lang="ru-RU" sz="1600" b="0" dirty="0" smtClean="0"/>
              <a:t>легкий пистолет из</a:t>
            </a:r>
          </a:p>
          <a:p>
            <a:pPr marL="0" indent="0" eaLnBrk="1" hangingPunct="1">
              <a:spcBef>
                <a:spcPct val="50000"/>
              </a:spcBef>
              <a:buClr>
                <a:srgbClr val="199BC8"/>
              </a:buClr>
            </a:pPr>
            <a:r>
              <a:rPr lang="ru-RU" sz="1600" b="0" dirty="0" smtClean="0"/>
              <a:t>предлагаемых на рынке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Отличные эргономические качества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Быстрое подсоединение шланга для порошка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Максимальная эффективность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Дистанционное управление выходом порошка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Функция </a:t>
            </a:r>
            <a:r>
              <a:rPr lang="en-US" sz="1600" b="0" dirty="0" err="1" smtClean="0"/>
              <a:t>HDR</a:t>
            </a:r>
            <a:r>
              <a:rPr lang="en-US" sz="1600" b="0" dirty="0" smtClean="0"/>
              <a:t> </a:t>
            </a:r>
            <a:r>
              <a:rPr lang="ru-RU" sz="1600" b="0" dirty="0" smtClean="0"/>
              <a:t>(</a:t>
            </a:r>
            <a:r>
              <a:rPr lang="ru-RU" sz="1600" b="0" dirty="0" err="1" smtClean="0"/>
              <a:t>Высокодинамичное</a:t>
            </a:r>
            <a:r>
              <a:rPr lang="ru-RU" sz="1600" b="0" dirty="0" smtClean="0"/>
              <a:t> дистанционное управление)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Конкурентоспособная цена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None/>
            </a:pPr>
            <a:r>
              <a:rPr lang="en-US" sz="1600" dirty="0">
                <a:sym typeface="Wingdings" pitchFamily="2" charset="2"/>
              </a:rPr>
              <a:t> </a:t>
            </a:r>
            <a:r>
              <a:rPr lang="ru-RU" sz="1600" dirty="0" smtClean="0">
                <a:sym typeface="Wingdings" pitchFamily="2" charset="2"/>
              </a:rPr>
              <a:t>Справочное описание класса</a:t>
            </a:r>
            <a:endParaRPr lang="en-US" sz="1600" dirty="0"/>
          </a:p>
        </p:txBody>
      </p:sp>
      <p:sp>
        <p:nvSpPr>
          <p:cNvPr id="21508" name="Text Box 10"/>
          <p:cNvSpPr txBox="1">
            <a:spLocks noChangeArrowheads="1"/>
          </p:cNvSpPr>
          <p:nvPr/>
        </p:nvSpPr>
        <p:spPr bwMode="auto">
          <a:xfrm>
            <a:off x="539750" y="1052513"/>
            <a:ext cx="79200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0" dirty="0" smtClean="0">
                <a:solidFill>
                  <a:srgbClr val="0099CC"/>
                </a:solidFill>
              </a:rPr>
              <a:t>Новый ручной пистолет </a:t>
            </a:r>
            <a:r>
              <a:rPr lang="de-DE" sz="3200" b="0" dirty="0" smtClean="0">
                <a:solidFill>
                  <a:srgbClr val="0099CC"/>
                </a:solidFill>
              </a:rPr>
              <a:t>PEM-X1</a:t>
            </a:r>
            <a:endParaRPr lang="de-DE" sz="3200" b="0" dirty="0">
              <a:solidFill>
                <a:srgbClr val="0099CC"/>
              </a:solidFill>
            </a:endParaRP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24750" y="4365625"/>
            <a:ext cx="1223963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67625" y="1412875"/>
            <a:ext cx="136842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Line 12"/>
          <p:cNvSpPr>
            <a:spLocks noChangeShapeType="1"/>
          </p:cNvSpPr>
          <p:nvPr/>
        </p:nvSpPr>
        <p:spPr bwMode="auto">
          <a:xfrm>
            <a:off x="7019925" y="4941888"/>
            <a:ext cx="873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21512" name="Rectangle 16"/>
          <p:cNvSpPr>
            <a:spLocks noChangeArrowheads="1"/>
          </p:cNvSpPr>
          <p:nvPr/>
        </p:nvSpPr>
        <p:spPr bwMode="auto">
          <a:xfrm>
            <a:off x="228600" y="1524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dirty="0" smtClean="0"/>
              <a:t>Общий обзор</a:t>
            </a:r>
            <a:r>
              <a:rPr lang="en-US" dirty="0" smtClean="0"/>
              <a:t> </a:t>
            </a:r>
            <a:r>
              <a:rPr lang="en-US" dirty="0"/>
              <a:t>PEM-X1</a:t>
            </a:r>
          </a:p>
        </p:txBody>
      </p:sp>
      <p:cxnSp>
        <p:nvCxnSpPr>
          <p:cNvPr id="3" name="Gewinkelte Verbindung 2"/>
          <p:cNvCxnSpPr>
            <a:cxnSpLocks noChangeShapeType="1"/>
            <a:stCxn id="19462" idx="2"/>
          </p:cNvCxnSpPr>
          <p:nvPr/>
        </p:nvCxnSpPr>
        <p:spPr bwMode="auto">
          <a:xfrm rot="5400000">
            <a:off x="7519988" y="2597150"/>
            <a:ext cx="1052512" cy="611188"/>
          </a:xfrm>
          <a:prstGeom prst="bentConnector3">
            <a:avLst>
              <a:gd name="adj1" fmla="val 99273"/>
            </a:avLst>
          </a:prstGeom>
          <a:noFill/>
          <a:ln w="9525" algn="ctr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611188" y="2344738"/>
            <a:ext cx="4248150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/>
              <a:t>Краткий обзор преимуществ </a:t>
            </a:r>
            <a:r>
              <a:rPr lang="en-US" sz="1800" dirty="0" smtClean="0"/>
              <a:t>:</a:t>
            </a:r>
            <a:r>
              <a:rPr lang="en-US" sz="1800" dirty="0"/>
              <a:t/>
            </a:r>
            <a:br>
              <a:rPr lang="en-US" sz="1800" dirty="0"/>
            </a:b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Простота в эксплуатации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Идеальный характер распределения распыла и эффективность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Возможность чрезвычайно быстрой замены цвета в течение 15 сек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Отличные эргономические свойства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Привлекательный и многофункциональный футляр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None/>
            </a:pPr>
            <a:r>
              <a:rPr lang="en-US" sz="1600" dirty="0">
                <a:sym typeface="Wingdings" pitchFamily="2" charset="2"/>
              </a:rPr>
              <a:t></a:t>
            </a:r>
            <a:r>
              <a:rPr lang="en-US" sz="1600" dirty="0"/>
              <a:t> </a:t>
            </a:r>
            <a:r>
              <a:rPr lang="ru-RU" sz="1600" dirty="0">
                <a:sym typeface="Wingdings" pitchFamily="2" charset="2"/>
              </a:rPr>
              <a:t>Справочное описание класса</a:t>
            </a:r>
            <a:endParaRPr lang="en-US" sz="1600" dirty="0"/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539750" y="1052513"/>
            <a:ext cx="79200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0" dirty="0" smtClean="0">
                <a:solidFill>
                  <a:srgbClr val="0099CC"/>
                </a:solidFill>
              </a:rPr>
              <a:t>Новый чашечный пистолет </a:t>
            </a:r>
            <a:r>
              <a:rPr lang="de-DE" sz="3200" b="0" dirty="0" smtClean="0">
                <a:solidFill>
                  <a:srgbClr val="0099CC"/>
                </a:solidFill>
              </a:rPr>
              <a:t>PEM-X1 </a:t>
            </a:r>
            <a:r>
              <a:rPr lang="de-DE" sz="3200" b="0" dirty="0" err="1">
                <a:solidFill>
                  <a:srgbClr val="0099CC"/>
                </a:solidFill>
              </a:rPr>
              <a:t>CG</a:t>
            </a:r>
            <a:endParaRPr lang="de-DE" sz="3200" b="0" dirty="0">
              <a:solidFill>
                <a:srgbClr val="0099CC"/>
              </a:solidFill>
            </a:endParaRPr>
          </a:p>
        </p:txBody>
      </p:sp>
      <p:sp>
        <p:nvSpPr>
          <p:cNvPr id="22532" name="Rectangle 16"/>
          <p:cNvSpPr>
            <a:spLocks noChangeArrowheads="1"/>
          </p:cNvSpPr>
          <p:nvPr/>
        </p:nvSpPr>
        <p:spPr bwMode="auto">
          <a:xfrm>
            <a:off x="228600" y="1524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dirty="0"/>
              <a:t>Общий обзор</a:t>
            </a:r>
            <a:r>
              <a:rPr lang="en-US" dirty="0" smtClean="0"/>
              <a:t> </a:t>
            </a:r>
            <a:r>
              <a:rPr lang="en-US" dirty="0"/>
              <a:t>PEM-X1 CG</a:t>
            </a:r>
          </a:p>
        </p:txBody>
      </p:sp>
      <p:pic>
        <p:nvPicPr>
          <p:cNvPr id="20485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59338" y="1809750"/>
            <a:ext cx="4049712" cy="385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692696"/>
            <a:ext cx="5961844" cy="4652962"/>
          </a:xfrm>
        </p:spPr>
        <p:txBody>
          <a:bodyPr/>
          <a:lstStyle/>
          <a:p>
            <a:pPr marL="0" indent="0" eaLnBrk="1" hangingPunct="1">
              <a:defRPr/>
            </a:pPr>
            <a:r>
              <a:rPr lang="ru-RU" sz="1800" dirty="0" smtClean="0"/>
              <a:t>Широкий диапазон принадлежностей</a:t>
            </a:r>
            <a:r>
              <a:rPr lang="en-US" sz="1800" dirty="0" smtClean="0"/>
              <a:t>:</a:t>
            </a:r>
          </a:p>
          <a:p>
            <a:pPr marL="0" indent="0" eaLnBrk="1" hangingPunct="1">
              <a:defRPr/>
            </a:pP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err="1" smtClean="0"/>
              <a:t>Плоскоструйное</a:t>
            </a:r>
            <a:r>
              <a:rPr lang="ru-RU" sz="1800" b="0" dirty="0" smtClean="0"/>
              <a:t> сопло с регулируемой схемой распределения распыла</a:t>
            </a: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Распрыскивающие сопла круглого сечения </a:t>
            </a:r>
            <a:r>
              <a:rPr lang="en-US" sz="1800" b="0" dirty="0" smtClean="0"/>
              <a:t/>
            </a:r>
            <a:br>
              <a:rPr lang="en-US" sz="1800" b="0" dirty="0" smtClean="0"/>
            </a:br>
            <a:r>
              <a:rPr lang="en-US" sz="1800" b="0" dirty="0" smtClean="0"/>
              <a:t>(</a:t>
            </a:r>
            <a:r>
              <a:rPr lang="en-US" sz="1800" b="0" dirty="0" smtClean="0"/>
              <a:t>3 </a:t>
            </a:r>
            <a:r>
              <a:rPr lang="ru-RU" sz="1800" b="0" dirty="0" smtClean="0"/>
              <a:t>размера</a:t>
            </a:r>
            <a:r>
              <a:rPr lang="en-US" sz="1800" b="0" dirty="0" smtClean="0"/>
              <a:t>)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Удлинители для сопел с круглой и плоской схемой распределения распыла</a:t>
            </a:r>
            <a:r>
              <a:rPr lang="en-US" sz="1800" b="0" dirty="0" smtClean="0"/>
              <a:t> (150; 300; 500 </a:t>
            </a:r>
            <a:r>
              <a:rPr lang="ru-RU" sz="1800" b="0" dirty="0" smtClean="0"/>
              <a:t>мм</a:t>
            </a:r>
            <a:r>
              <a:rPr lang="en-US" sz="1800" b="0" dirty="0" smtClean="0"/>
              <a:t>)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Быстросъемный переходник для маленьких шлангов</a:t>
            </a: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US" sz="1800" b="0" dirty="0" smtClean="0"/>
              <a:t>CoronaStar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Дополнительные ролики для тележки</a:t>
            </a: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err="1" smtClean="0"/>
              <a:t>Стикеры</a:t>
            </a:r>
            <a:r>
              <a:rPr lang="ru-RU" sz="1800" b="0" dirty="0" smtClean="0"/>
              <a:t> с набором параметров</a:t>
            </a: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Инструмент для </a:t>
            </a:r>
            <a:r>
              <a:rPr lang="ru-RU" sz="1800" b="0" dirty="0" smtClean="0"/>
              <a:t>замены</a:t>
            </a:r>
            <a:r>
              <a:rPr lang="en-US" sz="1800" b="0" dirty="0" smtClean="0"/>
              <a:t/>
            </a:r>
            <a:br>
              <a:rPr lang="en-US" sz="1800" b="0" dirty="0" smtClean="0"/>
            </a:br>
            <a:r>
              <a:rPr lang="ru-RU" sz="1800" b="0" dirty="0" smtClean="0"/>
              <a:t>клинообразного </a:t>
            </a:r>
            <a:r>
              <a:rPr lang="ru-RU" sz="1800" b="0" dirty="0" smtClean="0"/>
              <a:t>устройства</a:t>
            </a: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Держатель пистолета</a:t>
            </a:r>
            <a:endParaRPr lang="en-US" sz="1800" b="0" dirty="0" smtClean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1800" b="0" dirty="0" smtClean="0"/>
              <a:t>Консоль для монтажа на стену</a:t>
            </a:r>
            <a:endParaRPr lang="en-US" sz="1800" b="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Принадлежности</a:t>
            </a:r>
            <a:endParaRPr lang="en-US" dirty="0" smtClean="0"/>
          </a:p>
        </p:txBody>
      </p:sp>
      <p:pic>
        <p:nvPicPr>
          <p:cNvPr id="23556" name="Picture 4" descr="I:\Bilder Zubehör\PIC_ACC_Rundstrahl-Se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1863" y="1700213"/>
            <a:ext cx="2921000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I:\Bilder Produkte\PIC_EQU_PEMX1-Flachstrahl-lef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43763" y="949325"/>
            <a:ext cx="27432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I:\Bilder Zubehör\PIC_ACC_Duesenverlaengerung-mitte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16575" y="4471988"/>
            <a:ext cx="302577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I:\Bilder Zubehör\PIC_ACC_Duesenverlaengerung-klein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57763" y="3929063"/>
            <a:ext cx="22066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 descr="I:\Bilder Zubehör\PIC_ACC_Duesenverlaengerung-lan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16500" y="3808413"/>
            <a:ext cx="3810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8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58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58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587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587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587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587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587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587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587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611187" y="2308225"/>
            <a:ext cx="3888581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/>
              <a:t>Краткий обзор преимуществ </a:t>
            </a:r>
            <a:r>
              <a:rPr lang="en-US" sz="1800" dirty="0" smtClean="0"/>
              <a:t>:</a:t>
            </a:r>
            <a:r>
              <a:rPr lang="en-US" sz="1800" dirty="0"/>
              <a:t/>
            </a:r>
            <a:br>
              <a:rPr lang="en-US" sz="1800" dirty="0"/>
            </a:b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Визуализация всех существенных параметров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Интуитивное управление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en-US" sz="1600" b="0" dirty="0"/>
              <a:t>50 </a:t>
            </a:r>
            <a:r>
              <a:rPr lang="ru-RU" sz="1600" b="0" dirty="0" smtClean="0"/>
              <a:t>наборов параметров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Для пистолетов</a:t>
            </a:r>
            <a:r>
              <a:rPr lang="en-US" sz="1600" b="0" dirty="0" smtClean="0"/>
              <a:t> </a:t>
            </a:r>
            <a:r>
              <a:rPr lang="en-US" sz="1600" b="0" dirty="0"/>
              <a:t>Corona </a:t>
            </a:r>
            <a:r>
              <a:rPr lang="ru-RU" sz="1600" b="0" dirty="0" smtClean="0"/>
              <a:t>и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Tribos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Технология замкнутого цикла   </a:t>
            </a:r>
            <a:r>
              <a:rPr lang="en-US" sz="1600" b="0" dirty="0" smtClean="0"/>
              <a:t>AFC</a:t>
            </a:r>
            <a:endParaRPr lang="en-US" sz="1600" b="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b="0" dirty="0" smtClean="0"/>
              <a:t>Совместимость с </a:t>
            </a:r>
            <a:r>
              <a:rPr lang="en-US" sz="1600" b="0" dirty="0" err="1" smtClean="0"/>
              <a:t>EPG</a:t>
            </a:r>
            <a:r>
              <a:rPr lang="en-US" sz="1600" b="0" dirty="0" smtClean="0"/>
              <a:t>-Sprint</a:t>
            </a:r>
            <a:endParaRPr lang="en-US" sz="1600" b="0" dirty="0"/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539750" y="1125538"/>
            <a:ext cx="79200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0" dirty="0" smtClean="0">
                <a:solidFill>
                  <a:srgbClr val="0099CC"/>
                </a:solidFill>
              </a:rPr>
              <a:t>Новый блок управления пистолета </a:t>
            </a:r>
            <a:r>
              <a:rPr lang="de-DE" sz="3200" b="0" dirty="0" err="1" smtClean="0">
                <a:solidFill>
                  <a:srgbClr val="0099CC"/>
                </a:solidFill>
              </a:rPr>
              <a:t>EPG</a:t>
            </a:r>
            <a:r>
              <a:rPr lang="de-DE" sz="3200" b="0" dirty="0" smtClean="0">
                <a:solidFill>
                  <a:srgbClr val="0099CC"/>
                </a:solidFill>
              </a:rPr>
              <a:t>-Sprint X</a:t>
            </a:r>
            <a:endParaRPr lang="de-DE" sz="3200" b="0" dirty="0">
              <a:solidFill>
                <a:srgbClr val="0099CC"/>
              </a:solidFill>
            </a:endParaRPr>
          </a:p>
        </p:txBody>
      </p:sp>
      <p:pic>
        <p:nvPicPr>
          <p:cNvPr id="25604" name="Picture 7" descr="PIC_EQU_EPG-SprintX-righ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55976" y="2117725"/>
            <a:ext cx="4608637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3"/>
          <p:cNvSpPr txBox="1">
            <a:spLocks noChangeArrowheads="1"/>
          </p:cNvSpPr>
          <p:nvPr/>
        </p:nvSpPr>
        <p:spPr bwMode="auto">
          <a:xfrm>
            <a:off x="179388" y="163513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Summary Facelift Controller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ChangeArrowheads="1"/>
          </p:cNvSpPr>
          <p:nvPr/>
        </p:nvSpPr>
        <p:spPr bwMode="auto">
          <a:xfrm>
            <a:off x="179388" y="16351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dirty="0" smtClean="0"/>
              <a:t>Подвижность</a:t>
            </a:r>
            <a:endParaRPr lang="en-US" dirty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4509083"/>
              </p:ext>
            </p:extLst>
          </p:nvPr>
        </p:nvGraphicFramePr>
        <p:xfrm>
          <a:off x="611188" y="4508500"/>
          <a:ext cx="8137525" cy="13716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32419"/>
                <a:gridCol w="2952553"/>
                <a:gridCol w="2952553"/>
              </a:tblGrid>
              <a:tr h="238316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Выход порошка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144 </a:t>
                      </a:r>
                      <a:r>
                        <a:rPr lang="ru-RU" sz="1200" b="0" dirty="0" smtClean="0"/>
                        <a:t>г</a:t>
                      </a:r>
                      <a:r>
                        <a:rPr lang="de-DE" sz="1200" b="0" dirty="0" smtClean="0"/>
                        <a:t>/</a:t>
                      </a:r>
                      <a:r>
                        <a:rPr lang="ru-RU" sz="1200" b="0" dirty="0" smtClean="0"/>
                        <a:t>мин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140 </a:t>
                      </a:r>
                      <a:r>
                        <a:rPr lang="ru-RU" sz="1200" b="0" dirty="0" smtClean="0"/>
                        <a:t>г/мин</a:t>
                      </a:r>
                      <a:endParaRPr lang="de-DE" sz="1200" b="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Общее количество воздуха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4,0 </a:t>
                      </a:r>
                      <a:r>
                        <a:rPr lang="ru-RU" sz="1200" b="0" dirty="0" err="1" smtClean="0"/>
                        <a:t>Нм</a:t>
                      </a:r>
                      <a:r>
                        <a:rPr lang="de-DE" sz="1200" b="0" dirty="0" smtClean="0"/>
                        <a:t>³/</a:t>
                      </a:r>
                      <a:r>
                        <a:rPr lang="ru-RU" sz="1200" b="0" dirty="0" smtClean="0"/>
                        <a:t>ч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4,0 </a:t>
                      </a:r>
                      <a:r>
                        <a:rPr lang="ru-RU" sz="1200" b="0" dirty="0" err="1" smtClean="0"/>
                        <a:t>Нм</a:t>
                      </a:r>
                      <a:r>
                        <a:rPr lang="de-DE" sz="1200" b="0" dirty="0" smtClean="0"/>
                        <a:t>³/</a:t>
                      </a:r>
                      <a:r>
                        <a:rPr lang="ru-RU" sz="1200" b="0" dirty="0" smtClean="0"/>
                        <a:t>ч</a:t>
                      </a:r>
                      <a:endParaRPr lang="de-DE" sz="1200" b="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Подача воздуха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38%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50%</a:t>
                      </a:r>
                      <a:endParaRPr lang="de-DE" sz="120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Высокое напряжение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100 </a:t>
                      </a:r>
                      <a:r>
                        <a:rPr lang="ru-RU" sz="1200" dirty="0" err="1" smtClean="0"/>
                        <a:t>кВ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90 </a:t>
                      </a:r>
                      <a:r>
                        <a:rPr lang="ru-RU" sz="1200" dirty="0" err="1" smtClean="0"/>
                        <a:t>кВ</a:t>
                      </a:r>
                      <a:endParaRPr lang="de-DE" sz="120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Предел по току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100 </a:t>
                      </a:r>
                      <a:r>
                        <a:rPr lang="ru-RU" sz="1200" dirty="0" err="1" smtClean="0"/>
                        <a:t>мк</a:t>
                      </a:r>
                      <a:r>
                        <a:rPr lang="de-DE" sz="1200" dirty="0" smtClean="0"/>
                        <a:t>A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80 </a:t>
                      </a:r>
                      <a:r>
                        <a:rPr lang="ru-RU" sz="1200" dirty="0" err="1" smtClean="0"/>
                        <a:t>мк</a:t>
                      </a:r>
                      <a:r>
                        <a:rPr lang="de-DE" sz="1200" dirty="0" smtClean="0"/>
                        <a:t>A</a:t>
                      </a:r>
                      <a:endParaRPr lang="de-DE" sz="1200" dirty="0"/>
                    </a:p>
                  </a:txBody>
                  <a:tcPr marL="91447" marR="91447"/>
                </a:tc>
              </a:tr>
            </a:tbl>
          </a:graphicData>
        </a:graphic>
      </p:graphicFrame>
      <p:pic>
        <p:nvPicPr>
          <p:cNvPr id="2460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188" y="976313"/>
            <a:ext cx="1414462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lipse 3"/>
          <p:cNvSpPr>
            <a:spLocks noChangeArrowheads="1"/>
          </p:cNvSpPr>
          <p:nvPr/>
        </p:nvSpPr>
        <p:spPr bwMode="auto">
          <a:xfrm>
            <a:off x="468313" y="1196975"/>
            <a:ext cx="1727200" cy="719138"/>
          </a:xfrm>
          <a:prstGeom prst="ellipse">
            <a:avLst/>
          </a:prstGeom>
          <a:noFill/>
          <a:ln w="47625" algn="ctr">
            <a:solidFill>
              <a:srgbClr val="00B050">
                <a:alpha val="8392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12852040"/>
              </p:ext>
            </p:extLst>
          </p:nvPr>
        </p:nvGraphicFramePr>
        <p:xfrm>
          <a:off x="2339751" y="653505"/>
          <a:ext cx="6553423" cy="3748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934749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"/>
          <p:cNvSpPr>
            <a:spLocks noChangeArrowheads="1"/>
          </p:cNvSpPr>
          <p:nvPr/>
        </p:nvSpPr>
        <p:spPr bwMode="auto">
          <a:xfrm>
            <a:off x="179388" y="16351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dirty="0" smtClean="0"/>
              <a:t>Подвижность</a:t>
            </a:r>
            <a:endParaRPr lang="en-US" dirty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06780076"/>
              </p:ext>
            </p:extLst>
          </p:nvPr>
        </p:nvGraphicFramePr>
        <p:xfrm>
          <a:off x="611188" y="4508500"/>
          <a:ext cx="8137525" cy="13716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32419"/>
                <a:gridCol w="2952553"/>
                <a:gridCol w="2952553"/>
              </a:tblGrid>
              <a:tr h="238316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Выход порошка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141 </a:t>
                      </a:r>
                      <a:r>
                        <a:rPr lang="ru-RU" sz="1200" b="0" dirty="0" smtClean="0"/>
                        <a:t>г</a:t>
                      </a:r>
                      <a:r>
                        <a:rPr lang="de-DE" sz="1200" b="0" dirty="0" smtClean="0"/>
                        <a:t>/</a:t>
                      </a:r>
                      <a:r>
                        <a:rPr lang="ru-RU" sz="1200" b="0" dirty="0" smtClean="0"/>
                        <a:t>мин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139 </a:t>
                      </a:r>
                      <a:r>
                        <a:rPr lang="ru-RU" sz="1200" b="0" dirty="0" smtClean="0"/>
                        <a:t>г</a:t>
                      </a:r>
                      <a:r>
                        <a:rPr lang="de-DE" sz="1200" b="0" dirty="0" smtClean="0"/>
                        <a:t>/</a:t>
                      </a:r>
                      <a:r>
                        <a:rPr lang="ru-RU" sz="1200" b="0" dirty="0" smtClean="0"/>
                        <a:t>мин</a:t>
                      </a:r>
                      <a:endParaRPr lang="de-DE" sz="1200" b="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Общее количество воздуха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4,0 </a:t>
                      </a:r>
                      <a:r>
                        <a:rPr lang="ru-RU" sz="1200" b="0" dirty="0" err="1" smtClean="0"/>
                        <a:t>Нм</a:t>
                      </a:r>
                      <a:r>
                        <a:rPr lang="de-DE" sz="1200" b="0" dirty="0" smtClean="0"/>
                        <a:t>³/</a:t>
                      </a:r>
                      <a:r>
                        <a:rPr lang="ru-RU" sz="1200" b="0" dirty="0" smtClean="0"/>
                        <a:t>ч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4,0 </a:t>
                      </a:r>
                      <a:r>
                        <a:rPr lang="ru-RU" sz="1200" b="0" dirty="0" err="1" smtClean="0"/>
                        <a:t>Нм</a:t>
                      </a:r>
                      <a:r>
                        <a:rPr lang="de-DE" sz="1200" b="0" dirty="0" smtClean="0"/>
                        <a:t>³/</a:t>
                      </a:r>
                      <a:r>
                        <a:rPr lang="ru-RU" sz="1200" b="0" dirty="0" smtClean="0"/>
                        <a:t>ч</a:t>
                      </a:r>
                      <a:endParaRPr lang="de-DE" sz="1200" b="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Подача воздуха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38 %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50 %</a:t>
                      </a:r>
                      <a:endParaRPr lang="de-DE" sz="120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Высокое напряжение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100 </a:t>
                      </a:r>
                      <a:r>
                        <a:rPr lang="ru-RU" sz="1200" dirty="0" err="1" smtClean="0"/>
                        <a:t>кВ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50 </a:t>
                      </a:r>
                      <a:r>
                        <a:rPr lang="ru-RU" sz="1200" dirty="0" err="1" smtClean="0"/>
                        <a:t>кВ</a:t>
                      </a:r>
                      <a:endParaRPr lang="de-DE" sz="120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Предел по току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10 </a:t>
                      </a:r>
                      <a:r>
                        <a:rPr lang="ru-RU" sz="1200" dirty="0" err="1" smtClean="0"/>
                        <a:t>мк</a:t>
                      </a:r>
                      <a:r>
                        <a:rPr lang="de-DE" sz="1200" dirty="0" smtClean="0"/>
                        <a:t>A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20 </a:t>
                      </a:r>
                      <a:r>
                        <a:rPr lang="ru-RU" sz="1200" dirty="0" err="1" smtClean="0"/>
                        <a:t>мк</a:t>
                      </a:r>
                      <a:r>
                        <a:rPr lang="de-DE" sz="1200" dirty="0" smtClean="0"/>
                        <a:t>A</a:t>
                      </a:r>
                      <a:endParaRPr lang="de-DE" sz="1200" dirty="0"/>
                    </a:p>
                  </a:txBody>
                  <a:tcPr marL="91447" marR="91447"/>
                </a:tc>
              </a:tr>
            </a:tbl>
          </a:graphicData>
        </a:graphic>
      </p:graphicFrame>
      <p:pic>
        <p:nvPicPr>
          <p:cNvPr id="2562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188" y="976313"/>
            <a:ext cx="1414462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lipse 3"/>
          <p:cNvSpPr>
            <a:spLocks noChangeArrowheads="1"/>
          </p:cNvSpPr>
          <p:nvPr/>
        </p:nvSpPr>
        <p:spPr bwMode="auto">
          <a:xfrm>
            <a:off x="468313" y="1962150"/>
            <a:ext cx="1727200" cy="719138"/>
          </a:xfrm>
          <a:prstGeom prst="ellipse">
            <a:avLst/>
          </a:prstGeom>
          <a:noFill/>
          <a:ln w="47625" algn="ctr">
            <a:solidFill>
              <a:srgbClr val="00B050">
                <a:alpha val="8392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12315639"/>
              </p:ext>
            </p:extLst>
          </p:nvPr>
        </p:nvGraphicFramePr>
        <p:xfrm>
          <a:off x="2339752" y="655200"/>
          <a:ext cx="6552000" cy="374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041852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9"/>
          <p:cNvSpPr>
            <a:spLocks noChangeArrowheads="1"/>
          </p:cNvSpPr>
          <p:nvPr/>
        </p:nvSpPr>
        <p:spPr bwMode="auto">
          <a:xfrm>
            <a:off x="179388" y="16351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dirty="0" smtClean="0"/>
              <a:t>Подвижность</a:t>
            </a:r>
            <a:endParaRPr lang="en-US" dirty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6182924"/>
              </p:ext>
            </p:extLst>
          </p:nvPr>
        </p:nvGraphicFramePr>
        <p:xfrm>
          <a:off x="611188" y="4508500"/>
          <a:ext cx="8137525" cy="13716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32419"/>
                <a:gridCol w="2952553"/>
                <a:gridCol w="2952553"/>
              </a:tblGrid>
              <a:tr h="238316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Выход порошка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145 </a:t>
                      </a:r>
                      <a:r>
                        <a:rPr lang="ru-RU" sz="1200" b="0" dirty="0" smtClean="0"/>
                        <a:t>г</a:t>
                      </a:r>
                      <a:r>
                        <a:rPr lang="de-DE" sz="1200" b="0" dirty="0" smtClean="0"/>
                        <a:t>/</a:t>
                      </a:r>
                      <a:r>
                        <a:rPr lang="ru-RU" sz="1200" b="0" dirty="0" smtClean="0"/>
                        <a:t>мин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129 </a:t>
                      </a:r>
                      <a:r>
                        <a:rPr lang="ru-RU" sz="1200" b="0" dirty="0" smtClean="0"/>
                        <a:t>г</a:t>
                      </a:r>
                      <a:r>
                        <a:rPr lang="de-DE" sz="1200" b="0" dirty="0" smtClean="0"/>
                        <a:t>/</a:t>
                      </a:r>
                      <a:r>
                        <a:rPr lang="ru-RU" sz="1200" b="0" dirty="0" smtClean="0"/>
                        <a:t>мин</a:t>
                      </a:r>
                      <a:endParaRPr lang="de-DE" sz="1200" b="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Общее количество воздуха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4,0 </a:t>
                      </a:r>
                      <a:r>
                        <a:rPr lang="ru-RU" sz="1200" b="0" dirty="0" err="1" smtClean="0"/>
                        <a:t>Нм</a:t>
                      </a:r>
                      <a:r>
                        <a:rPr lang="de-DE" sz="1200" b="0" dirty="0" smtClean="0"/>
                        <a:t>³/</a:t>
                      </a:r>
                      <a:r>
                        <a:rPr lang="ru-RU" sz="1200" b="0" dirty="0" smtClean="0"/>
                        <a:t>ч</a:t>
                      </a:r>
                      <a:endParaRPr lang="de-DE" sz="1200" b="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/>
                        <a:t>4,0 </a:t>
                      </a:r>
                      <a:r>
                        <a:rPr lang="ru-RU" sz="1200" b="0" dirty="0" err="1" smtClean="0"/>
                        <a:t>Нм</a:t>
                      </a:r>
                      <a:r>
                        <a:rPr lang="de-DE" sz="1200" b="0" dirty="0" smtClean="0"/>
                        <a:t>³/</a:t>
                      </a:r>
                      <a:r>
                        <a:rPr lang="ru-RU" sz="1200" b="0" dirty="0" smtClean="0"/>
                        <a:t>ч</a:t>
                      </a:r>
                      <a:endParaRPr lang="de-DE" sz="1200" b="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Подача воздуха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38 %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50 %</a:t>
                      </a:r>
                      <a:endParaRPr lang="de-DE" sz="120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Высокое напряжение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100 </a:t>
                      </a:r>
                      <a:r>
                        <a:rPr lang="ru-RU" sz="1200" dirty="0" err="1" smtClean="0"/>
                        <a:t>кВ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70 </a:t>
                      </a:r>
                      <a:r>
                        <a:rPr lang="ru-RU" sz="1200" dirty="0" err="1" smtClean="0"/>
                        <a:t>кВ</a:t>
                      </a:r>
                      <a:endParaRPr lang="de-DE" sz="1200" dirty="0"/>
                    </a:p>
                  </a:txBody>
                  <a:tcPr marL="91447" marR="91447"/>
                </a:tc>
              </a:tr>
              <a:tr h="23831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Предел по току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22 </a:t>
                      </a:r>
                      <a:r>
                        <a:rPr lang="ru-RU" sz="1200" dirty="0" err="1" smtClean="0"/>
                        <a:t>мк</a:t>
                      </a:r>
                      <a:r>
                        <a:rPr lang="de-DE" sz="1200" dirty="0" smtClean="0"/>
                        <a:t>A</a:t>
                      </a:r>
                      <a:endParaRPr lang="de-DE" sz="12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50 </a:t>
                      </a:r>
                      <a:r>
                        <a:rPr lang="ru-RU" sz="1200" dirty="0" err="1" smtClean="0"/>
                        <a:t>мк</a:t>
                      </a:r>
                      <a:r>
                        <a:rPr lang="de-DE" sz="1200" dirty="0" smtClean="0"/>
                        <a:t>A</a:t>
                      </a:r>
                      <a:endParaRPr lang="de-DE" sz="1200" dirty="0"/>
                    </a:p>
                  </a:txBody>
                  <a:tcPr marL="91447" marR="91447"/>
                </a:tc>
              </a:tr>
            </a:tbl>
          </a:graphicData>
        </a:graphic>
      </p:graphicFrame>
      <p:pic>
        <p:nvPicPr>
          <p:cNvPr id="2665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188" y="976313"/>
            <a:ext cx="1414462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lipse 3"/>
          <p:cNvSpPr>
            <a:spLocks noChangeArrowheads="1"/>
          </p:cNvSpPr>
          <p:nvPr/>
        </p:nvSpPr>
        <p:spPr bwMode="auto">
          <a:xfrm>
            <a:off x="468313" y="2708275"/>
            <a:ext cx="1727200" cy="720725"/>
          </a:xfrm>
          <a:prstGeom prst="ellipse">
            <a:avLst/>
          </a:prstGeom>
          <a:noFill/>
          <a:ln w="47625" algn="ctr">
            <a:solidFill>
              <a:srgbClr val="00B050">
                <a:alpha val="8392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5888584"/>
              </p:ext>
            </p:extLst>
          </p:nvPr>
        </p:nvGraphicFramePr>
        <p:xfrm>
          <a:off x="2340000" y="655200"/>
          <a:ext cx="6552000" cy="374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6656" name="Picture 32" descr="OptiFlex B 2 08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463" y="1052513"/>
            <a:ext cx="2003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2629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2" descr="Z:\888 - Fotoshooting Handapplikation\jpg12\_I2J03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313" y="573088"/>
            <a:ext cx="8135937" cy="542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19475" y="1666875"/>
            <a:ext cx="5716588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42875"/>
            <a:ext cx="68263" cy="388938"/>
          </a:xfrm>
          <a:prstGeom prst="rect">
            <a:avLst/>
          </a:prstGeom>
          <a:solidFill>
            <a:srgbClr val="FFB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8313" y="2060575"/>
            <a:ext cx="4608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 smtClean="0">
                <a:solidFill>
                  <a:srgbClr val="238AC6"/>
                </a:solidFill>
              </a:rPr>
              <a:t>Название</a:t>
            </a:r>
            <a:r>
              <a:rPr lang="de-DE" sz="2400" dirty="0" smtClean="0">
                <a:solidFill>
                  <a:srgbClr val="238AC6"/>
                </a:solidFill>
              </a:rPr>
              <a:t>: </a:t>
            </a:r>
            <a:r>
              <a:rPr lang="de-DE" sz="2400" dirty="0">
                <a:solidFill>
                  <a:srgbClr val="238AC6"/>
                </a:solidFill>
              </a:rPr>
              <a:t>PEM-X1</a:t>
            </a: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627313" y="24685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628900" y="2730500"/>
            <a:ext cx="21590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600" b="0" dirty="0" smtClean="0"/>
              <a:t>Поколение</a:t>
            </a:r>
            <a:endParaRPr lang="en-US" sz="1600" b="0" dirty="0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2411413" y="2468563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411412" y="3134085"/>
            <a:ext cx="30966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600" b="0" dirty="0" smtClean="0"/>
              <a:t>Концепция изделия</a:t>
            </a:r>
            <a:r>
              <a:rPr lang="en-US" sz="1600" b="0" dirty="0" smtClean="0"/>
              <a:t>/-</a:t>
            </a:r>
            <a:r>
              <a:rPr lang="ru-RU" sz="1600" b="0" dirty="0" smtClean="0"/>
              <a:t>диапазон</a:t>
            </a:r>
            <a:endParaRPr lang="en-US" sz="1600" b="0" dirty="0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1619250" y="2468563"/>
            <a:ext cx="0" cy="172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692275" y="3544932"/>
            <a:ext cx="46815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600" b="0" dirty="0" smtClean="0"/>
              <a:t>Историческое название ручного пистолета для распыления порошка</a:t>
            </a:r>
            <a:r>
              <a:rPr lang="en-US" sz="1600" b="0" dirty="0" smtClean="0"/>
              <a:t>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i="1" dirty="0"/>
              <a:t>P</a:t>
            </a:r>
            <a:r>
              <a:rPr lang="en-US" sz="1600" b="0" i="1" dirty="0"/>
              <a:t>owder</a:t>
            </a:r>
            <a:r>
              <a:rPr lang="en-US" sz="1600" i="1" dirty="0"/>
              <a:t> E</a:t>
            </a:r>
            <a:r>
              <a:rPr lang="en-US" sz="1600" b="0" i="1" dirty="0"/>
              <a:t>lectrostatic</a:t>
            </a:r>
            <a:r>
              <a:rPr lang="en-US" sz="1600" i="1" dirty="0"/>
              <a:t> </a:t>
            </a:r>
            <a:r>
              <a:rPr lang="en-US" sz="1600" i="1" dirty="0" smtClean="0"/>
              <a:t>M</a:t>
            </a:r>
            <a:r>
              <a:rPr lang="en-US" sz="1600" b="0" i="1" dirty="0" smtClean="0"/>
              <a:t>anual</a:t>
            </a:r>
            <a:r>
              <a:rPr lang="ru-RU" sz="1600" b="0" i="1" dirty="0" smtClean="0"/>
              <a:t> (Порошковый Электростатический Ручной)</a:t>
            </a:r>
            <a:endParaRPr lang="en-US" sz="1600" b="0" i="1" dirty="0"/>
          </a:p>
        </p:txBody>
      </p:sp>
      <p:sp>
        <p:nvSpPr>
          <p:cNvPr id="8203" name="AutoShape 11"/>
          <p:cNvSpPr>
            <a:spLocks/>
          </p:cNvSpPr>
          <p:nvPr/>
        </p:nvSpPr>
        <p:spPr bwMode="auto">
          <a:xfrm rot="-5400000">
            <a:off x="3546476" y="2378075"/>
            <a:ext cx="468312" cy="4319587"/>
          </a:xfrm>
          <a:prstGeom prst="leftBrace">
            <a:avLst>
              <a:gd name="adj1" fmla="val 7686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619250" y="4724400"/>
            <a:ext cx="55451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600" dirty="0" smtClean="0"/>
              <a:t>Легко запомнить, легко произносить, просто НОВЫЙ</a:t>
            </a:r>
            <a:endParaRPr lang="en-US" sz="1600" dirty="0"/>
          </a:p>
        </p:txBody>
      </p:sp>
      <p:sp>
        <p:nvSpPr>
          <p:cNvPr id="513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</a:t>
            </a:r>
            <a:r>
              <a:rPr lang="de-DE" dirty="0" smtClean="0"/>
              <a:t> X?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198" grpId="0"/>
      <p:bldP spid="8199" grpId="0" animBg="1"/>
      <p:bldP spid="8200" grpId="0"/>
      <p:bldP spid="8201" grpId="0" animBg="1"/>
      <p:bldP spid="8202" grpId="0"/>
      <p:bldP spid="8203" grpId="0" animBg="1"/>
      <p:bldP spid="82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buchmüller\Desktop\X-Logo_Schwar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73413" y="1125538"/>
            <a:ext cx="28670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разработки продукции</a:t>
            </a:r>
            <a:endParaRPr lang="en-US" dirty="0" smtClean="0"/>
          </a:p>
        </p:txBody>
      </p:sp>
      <p:pic>
        <p:nvPicPr>
          <p:cNvPr id="8" name="Picture 3" descr="C:\Users\buchmüller\Desktop\LogoX PEM-X1_ohneTex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75000" y="1125538"/>
            <a:ext cx="283686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buchmüller\Desktop\LogoX PEM-X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143250" y="1126038"/>
            <a:ext cx="2868613" cy="381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3" descr="Diagonal weit nach oben"/>
          <p:cNvSpPr txBox="1">
            <a:spLocks noChangeArrowheads="1"/>
          </p:cNvSpPr>
          <p:nvPr/>
        </p:nvSpPr>
        <p:spPr bwMode="auto">
          <a:xfrm>
            <a:off x="1042988" y="963613"/>
            <a:ext cx="2016125" cy="32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140000"/>
              </a:lnSpc>
            </a:pPr>
            <a:r>
              <a:rPr lang="ru-RU" sz="1600" b="0" dirty="0" smtClean="0">
                <a:solidFill>
                  <a:schemeClr val="tx1"/>
                </a:solidFill>
              </a:rPr>
              <a:t>Просто научиться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10" name="Text Box 13" descr="Diagonal weit nach oben"/>
          <p:cNvSpPr txBox="1">
            <a:spLocks noChangeArrowheads="1"/>
          </p:cNvSpPr>
          <p:nvPr/>
        </p:nvSpPr>
        <p:spPr bwMode="auto">
          <a:xfrm>
            <a:off x="611188" y="4076700"/>
            <a:ext cx="2376487" cy="70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140000"/>
              </a:lnSpc>
            </a:pPr>
            <a:r>
              <a:rPr lang="ru-RU" sz="1600" b="0" dirty="0" smtClean="0">
                <a:solidFill>
                  <a:schemeClr val="tx1"/>
                </a:solidFill>
              </a:rPr>
              <a:t>Лучший результат при нанесении покрытия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11" name="Text Box 13" descr="Diagonal weit nach oben"/>
          <p:cNvSpPr txBox="1">
            <a:spLocks noChangeArrowheads="1"/>
          </p:cNvSpPr>
          <p:nvPr/>
        </p:nvSpPr>
        <p:spPr bwMode="auto">
          <a:xfrm>
            <a:off x="6227763" y="4697413"/>
            <a:ext cx="2520950" cy="70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ru-RU" sz="1600" b="0" dirty="0" smtClean="0">
                <a:solidFill>
                  <a:schemeClr val="tx1"/>
                </a:solidFill>
              </a:rPr>
              <a:t>Гибкость в ежедневном использовании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12" name="Text Box 13" descr="Diagonal weit nach oben"/>
          <p:cNvSpPr txBox="1">
            <a:spLocks noChangeArrowheads="1"/>
          </p:cNvSpPr>
          <p:nvPr/>
        </p:nvSpPr>
        <p:spPr bwMode="auto">
          <a:xfrm>
            <a:off x="6011863" y="1406525"/>
            <a:ext cx="1944513" cy="105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18000" rIns="90000" bIns="0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ru-RU" sz="1600" b="0" dirty="0" smtClean="0">
                <a:solidFill>
                  <a:schemeClr val="tx1"/>
                </a:solidFill>
              </a:rPr>
              <a:t>С великими изделиями легко работать</a:t>
            </a:r>
            <a:r>
              <a:rPr lang="en-US" sz="1600" b="0" dirty="0" smtClean="0">
                <a:solidFill>
                  <a:schemeClr val="tx1"/>
                </a:solidFill>
              </a:rPr>
              <a:t>!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6154" name="Rectangle 3"/>
          <p:cNvSpPr txBox="1">
            <a:spLocks noChangeArrowheads="1"/>
          </p:cNvSpPr>
          <p:nvPr/>
        </p:nvSpPr>
        <p:spPr bwMode="auto">
          <a:xfrm>
            <a:off x="3419475" y="5373688"/>
            <a:ext cx="518477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0" i="1" dirty="0" smtClean="0">
                <a:latin typeface="Verdana" pitchFamily="34" charset="0"/>
              </a:rPr>
              <a:t>Просто ровное покрытие</a:t>
            </a:r>
            <a:r>
              <a:rPr lang="en-US" sz="2800" b="0" i="1" dirty="0" smtClean="0">
                <a:latin typeface="Verdana" pitchFamily="34" charset="0"/>
              </a:rPr>
              <a:t>!</a:t>
            </a:r>
            <a:endParaRPr lang="en-US" sz="2800" b="0" i="1" dirty="0">
              <a:latin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6858000" cy="457200"/>
          </a:xfrm>
        </p:spPr>
        <p:txBody>
          <a:bodyPr/>
          <a:lstStyle/>
          <a:p>
            <a:pPr eaLnBrk="1" hangingPunct="1"/>
            <a:r>
              <a:rPr lang="ru-RU" dirty="0" smtClean="0"/>
              <a:t>Задачи, выполняемые в процессе разработки</a:t>
            </a:r>
            <a:endParaRPr lang="de-DE" dirty="0" smtClean="0"/>
          </a:p>
        </p:txBody>
      </p:sp>
      <p:sp>
        <p:nvSpPr>
          <p:cNvPr id="5" name="Text Box 13" descr="Diagonal weit nach oben"/>
          <p:cNvSpPr txBox="1">
            <a:spLocks noChangeArrowheads="1"/>
          </p:cNvSpPr>
          <p:nvPr/>
        </p:nvSpPr>
        <p:spPr bwMode="auto">
          <a:xfrm>
            <a:off x="468313" y="945821"/>
            <a:ext cx="7632700" cy="449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marL="457200" indent="-4572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Уменьшение веса</a:t>
            </a: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Значительное улучшение баланса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Встроенное дистанционное управление</a:t>
            </a:r>
          </a:p>
          <a:p>
            <a:pPr marL="0" indent="0" eaLnBrk="1" hangingPunct="1">
              <a:lnSpc>
                <a:spcPct val="140000"/>
              </a:lnSpc>
            </a:pPr>
            <a:endParaRPr lang="de-DE" sz="1600" b="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Быстрое подсоединение шланга для порошка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de-DE" sz="1600" b="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Новая конструкция корпуса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Новый цвет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Совершенно новый чашечный пистолет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8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8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7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6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6858000" cy="457200"/>
          </a:xfrm>
        </p:spPr>
        <p:txBody>
          <a:bodyPr/>
          <a:lstStyle/>
          <a:p>
            <a:pPr eaLnBrk="1" hangingPunct="1"/>
            <a:r>
              <a:rPr lang="ru-RU" dirty="0" smtClean="0"/>
              <a:t>Баланс и вес</a:t>
            </a:r>
            <a:endParaRPr lang="en-US" dirty="0" smtClean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00338" y="3295650"/>
            <a:ext cx="314483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86050" y="3746500"/>
            <a:ext cx="2687638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55875" y="981075"/>
            <a:ext cx="2817813" cy="2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hteck 12"/>
          <p:cNvSpPr/>
          <p:nvPr/>
        </p:nvSpPr>
        <p:spPr bwMode="auto">
          <a:xfrm>
            <a:off x="2611438" y="1011238"/>
            <a:ext cx="1852612" cy="4248150"/>
          </a:xfrm>
          <a:prstGeom prst="rect">
            <a:avLst/>
          </a:prstGeom>
          <a:solidFill>
            <a:schemeClr val="accent1">
              <a:lumMod val="20000"/>
              <a:lumOff val="80000"/>
              <a:alpha val="4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/>
        </p:spPr>
        <p:txBody>
          <a:bodyPr anchor="ctr"/>
          <a:lstStyle/>
          <a:p>
            <a:pPr>
              <a:defRPr/>
            </a:pPr>
            <a:endParaRPr lang="de-DE">
              <a:latin typeface="Arial" pitchFamily="34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2611438" y="1011238"/>
            <a:ext cx="1673225" cy="4248150"/>
          </a:xfrm>
          <a:prstGeom prst="rect">
            <a:avLst/>
          </a:prstGeom>
          <a:solidFill>
            <a:schemeClr val="accent1">
              <a:lumMod val="20000"/>
              <a:lumOff val="80000"/>
              <a:alpha val="4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/>
        </p:spPr>
        <p:txBody>
          <a:bodyPr anchor="ctr"/>
          <a:lstStyle/>
          <a:p>
            <a:pPr>
              <a:defRPr/>
            </a:pPr>
            <a:endParaRPr lang="de-DE">
              <a:latin typeface="Arial" pitchFamily="34" charset="0"/>
            </a:endParaRPr>
          </a:p>
        </p:txBody>
      </p:sp>
      <p:sp>
        <p:nvSpPr>
          <p:cNvPr id="20" name="Rechteck 19"/>
          <p:cNvSpPr/>
          <p:nvPr/>
        </p:nvSpPr>
        <p:spPr bwMode="auto">
          <a:xfrm>
            <a:off x="4741863" y="1011238"/>
            <a:ext cx="558800" cy="4248150"/>
          </a:xfrm>
          <a:prstGeom prst="rect">
            <a:avLst/>
          </a:prstGeom>
          <a:solidFill>
            <a:schemeClr val="accent1">
              <a:lumMod val="20000"/>
              <a:lumOff val="80000"/>
              <a:alpha val="4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/>
        </p:spPr>
        <p:txBody>
          <a:bodyPr anchor="ctr"/>
          <a:lstStyle/>
          <a:p>
            <a:pPr>
              <a:defRPr/>
            </a:pPr>
            <a:endParaRPr lang="de-DE">
              <a:latin typeface="Arial" pitchFamily="34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4922838" y="1011238"/>
            <a:ext cx="377825" cy="4248150"/>
          </a:xfrm>
          <a:prstGeom prst="rect">
            <a:avLst/>
          </a:prstGeom>
          <a:solidFill>
            <a:schemeClr val="accent1">
              <a:lumMod val="20000"/>
              <a:lumOff val="80000"/>
              <a:alpha val="4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/>
        </p:spPr>
        <p:txBody>
          <a:bodyPr anchor="ctr"/>
          <a:lstStyle/>
          <a:p>
            <a:pPr>
              <a:defRPr/>
            </a:pPr>
            <a:endParaRPr lang="de-DE">
              <a:latin typeface="Arial" pitchFamily="34" charset="0"/>
            </a:endParaRPr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67375" y="3324225"/>
            <a:ext cx="336550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uppieren 22"/>
          <p:cNvGrpSpPr>
            <a:grpSpLocks/>
          </p:cNvGrpSpPr>
          <p:nvPr/>
        </p:nvGrpSpPr>
        <p:grpSpPr bwMode="auto">
          <a:xfrm>
            <a:off x="3708400" y="2997200"/>
            <a:ext cx="936625" cy="287338"/>
            <a:chOff x="6084168" y="836712"/>
            <a:chExt cx="936104" cy="288031"/>
          </a:xfrm>
        </p:grpSpPr>
        <p:sp>
          <p:nvSpPr>
            <p:cNvPr id="8216" name="Textfeld 23"/>
            <p:cNvSpPr txBox="1">
              <a:spLocks noChangeArrowheads="1"/>
            </p:cNvSpPr>
            <p:nvPr/>
          </p:nvSpPr>
          <p:spPr bwMode="auto">
            <a:xfrm>
              <a:off x="6133353" y="836712"/>
              <a:ext cx="886919" cy="24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000" dirty="0"/>
                <a:t>-</a:t>
              </a:r>
              <a:r>
                <a:rPr lang="de-DE" sz="1000" dirty="0" smtClean="0"/>
                <a:t>18</a:t>
              </a:r>
              <a:r>
                <a:rPr lang="ru-RU" sz="1000" dirty="0" smtClean="0"/>
                <a:t>мм</a:t>
              </a:r>
              <a:r>
                <a:rPr lang="de-DE" sz="1000" dirty="0" smtClean="0"/>
                <a:t>/.</a:t>
              </a:r>
              <a:r>
                <a:rPr lang="de-DE" sz="1000" dirty="0"/>
                <a:t>7“</a:t>
              </a:r>
            </a:p>
          </p:txBody>
        </p:sp>
        <p:sp>
          <p:nvSpPr>
            <p:cNvPr id="8217" name="Ellipse 24"/>
            <p:cNvSpPr>
              <a:spLocks noChangeArrowheads="1"/>
            </p:cNvSpPr>
            <p:nvPr/>
          </p:nvSpPr>
          <p:spPr bwMode="auto">
            <a:xfrm>
              <a:off x="6084168" y="873586"/>
              <a:ext cx="864096" cy="251157"/>
            </a:xfrm>
            <a:prstGeom prst="ellipse">
              <a:avLst/>
            </a:prstGeom>
            <a:noFill/>
            <a:ln w="25400" algn="ctr">
              <a:solidFill>
                <a:srgbClr val="00B05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feld 25"/>
          <p:cNvSpPr txBox="1">
            <a:spLocks noChangeArrowheads="1"/>
          </p:cNvSpPr>
          <p:nvPr/>
        </p:nvSpPr>
        <p:spPr bwMode="auto">
          <a:xfrm>
            <a:off x="539750" y="1484313"/>
            <a:ext cx="20875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500" dirty="0" smtClean="0"/>
              <a:t>Вес</a:t>
            </a:r>
            <a:r>
              <a:rPr lang="de-DE" sz="1500" dirty="0"/>
              <a:t>	</a:t>
            </a:r>
            <a:r>
              <a:rPr lang="de-DE" sz="1200" dirty="0"/>
              <a:t>504 </a:t>
            </a:r>
            <a:r>
              <a:rPr lang="ru-RU" sz="1200" dirty="0" smtClean="0"/>
              <a:t>г</a:t>
            </a:r>
            <a:r>
              <a:rPr lang="de-DE" sz="1200" dirty="0" smtClean="0"/>
              <a:t>/18 </a:t>
            </a:r>
            <a:r>
              <a:rPr lang="ru-RU" sz="1200" dirty="0" err="1" smtClean="0"/>
              <a:t>унц</a:t>
            </a:r>
            <a:r>
              <a:rPr lang="ru-RU" sz="1200" dirty="0" smtClean="0"/>
              <a:t>.</a:t>
            </a:r>
            <a:endParaRPr lang="de-DE" sz="1200" dirty="0"/>
          </a:p>
        </p:txBody>
      </p:sp>
      <p:sp>
        <p:nvSpPr>
          <p:cNvPr id="27" name="Textfeld 26"/>
          <p:cNvSpPr txBox="1">
            <a:spLocks noChangeArrowheads="1"/>
          </p:cNvSpPr>
          <p:nvPr/>
        </p:nvSpPr>
        <p:spPr bwMode="auto">
          <a:xfrm>
            <a:off x="539750" y="4237038"/>
            <a:ext cx="20875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500" dirty="0" smtClean="0"/>
              <a:t>Вес</a:t>
            </a:r>
            <a:r>
              <a:rPr lang="en-US" sz="1500" dirty="0"/>
              <a:t>	</a:t>
            </a:r>
            <a:r>
              <a:rPr lang="en-US" sz="1100" dirty="0"/>
              <a:t>490 </a:t>
            </a:r>
            <a:r>
              <a:rPr lang="ru-RU" sz="1100" dirty="0" smtClean="0"/>
              <a:t>г</a:t>
            </a:r>
            <a:r>
              <a:rPr lang="en-US" sz="1100" dirty="0" smtClean="0"/>
              <a:t>/17.2 </a:t>
            </a:r>
            <a:r>
              <a:rPr lang="ru-RU" sz="1100" dirty="0" err="1" smtClean="0"/>
              <a:t>унц</a:t>
            </a:r>
            <a:r>
              <a:rPr lang="ru-RU" sz="1100" dirty="0" smtClean="0"/>
              <a:t>.</a:t>
            </a:r>
            <a:endParaRPr lang="en-US" sz="1500" dirty="0"/>
          </a:p>
        </p:txBody>
      </p:sp>
      <p:sp>
        <p:nvSpPr>
          <p:cNvPr id="28" name="Ellipse 27"/>
          <p:cNvSpPr>
            <a:spLocks noChangeArrowheads="1"/>
          </p:cNvSpPr>
          <p:nvPr/>
        </p:nvSpPr>
        <p:spPr bwMode="auto">
          <a:xfrm>
            <a:off x="1043608" y="4271963"/>
            <a:ext cx="1512267" cy="378012"/>
          </a:xfrm>
          <a:prstGeom prst="ellipse">
            <a:avLst/>
          </a:prstGeom>
          <a:noFill/>
          <a:ln w="25400" algn="ctr">
            <a:solidFill>
              <a:srgbClr val="00B05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9" name="Gruppieren 28"/>
          <p:cNvGrpSpPr>
            <a:grpSpLocks/>
          </p:cNvGrpSpPr>
          <p:nvPr/>
        </p:nvGrpSpPr>
        <p:grpSpPr bwMode="auto">
          <a:xfrm>
            <a:off x="6011863" y="4527550"/>
            <a:ext cx="885825" cy="287338"/>
            <a:chOff x="6372200" y="4569619"/>
            <a:chExt cx="886274" cy="286290"/>
          </a:xfrm>
        </p:grpSpPr>
        <p:sp>
          <p:nvSpPr>
            <p:cNvPr id="8214" name="Textfeld 29"/>
            <p:cNvSpPr txBox="1">
              <a:spLocks noChangeArrowheads="1"/>
            </p:cNvSpPr>
            <p:nvPr/>
          </p:nvSpPr>
          <p:spPr bwMode="auto">
            <a:xfrm>
              <a:off x="6372200" y="4569619"/>
              <a:ext cx="886274" cy="243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2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000" dirty="0"/>
                <a:t>-</a:t>
              </a:r>
              <a:r>
                <a:rPr lang="de-DE" sz="1000" dirty="0" smtClean="0"/>
                <a:t>17</a:t>
              </a:r>
              <a:r>
                <a:rPr lang="ru-RU" sz="1000" dirty="0" smtClean="0"/>
                <a:t>мм</a:t>
              </a:r>
              <a:r>
                <a:rPr lang="de-DE" sz="1000" dirty="0" smtClean="0"/>
                <a:t>/.</a:t>
              </a:r>
              <a:r>
                <a:rPr lang="de-DE" sz="1000" dirty="0"/>
                <a:t>66“</a:t>
              </a:r>
            </a:p>
          </p:txBody>
        </p:sp>
        <p:sp>
          <p:nvSpPr>
            <p:cNvPr id="8215" name="Ellipse 30"/>
            <p:cNvSpPr>
              <a:spLocks noChangeArrowheads="1"/>
            </p:cNvSpPr>
            <p:nvPr/>
          </p:nvSpPr>
          <p:spPr bwMode="auto">
            <a:xfrm>
              <a:off x="6372200" y="4604752"/>
              <a:ext cx="864096" cy="251157"/>
            </a:xfrm>
            <a:prstGeom prst="ellipse">
              <a:avLst/>
            </a:prstGeom>
            <a:noFill/>
            <a:ln w="25400" algn="ctr">
              <a:solidFill>
                <a:srgbClr val="00B05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Box 13" descr="Diagonal weit nach oben"/>
          <p:cNvSpPr txBox="1">
            <a:spLocks noChangeArrowheads="1"/>
          </p:cNvSpPr>
          <p:nvPr/>
        </p:nvSpPr>
        <p:spPr bwMode="auto">
          <a:xfrm>
            <a:off x="6454775" y="3241675"/>
            <a:ext cx="2508319" cy="36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18000" rIns="90000" bIns="0">
            <a:spAutoFit/>
          </a:bodyPr>
          <a:lstStyle>
            <a:lvl1pPr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ru-RU" sz="1600" b="0" dirty="0" smtClean="0">
                <a:solidFill>
                  <a:schemeClr val="tx1"/>
                </a:solidFill>
                <a:sym typeface="Wingdings" pitchFamily="2" charset="2"/>
              </a:rPr>
              <a:t>Отличная эргономика</a:t>
            </a:r>
            <a:endParaRPr lang="en-US" sz="1600" b="0" dirty="0">
              <a:solidFill>
                <a:schemeClr val="tx1"/>
              </a:solidFill>
              <a:sym typeface="Wingdings" pitchFamily="2" charset="2"/>
            </a:endParaRPr>
          </a:p>
        </p:txBody>
      </p:sp>
      <p:grpSp>
        <p:nvGrpSpPr>
          <p:cNvPr id="2" name="Gruppieren 1"/>
          <p:cNvGrpSpPr>
            <a:grpSpLocks/>
          </p:cNvGrpSpPr>
          <p:nvPr/>
        </p:nvGrpSpPr>
        <p:grpSpPr bwMode="auto">
          <a:xfrm>
            <a:off x="6823075" y="3789363"/>
            <a:ext cx="2212975" cy="2376487"/>
            <a:chOff x="6823075" y="3789363"/>
            <a:chExt cx="2212975" cy="2376487"/>
          </a:xfrm>
        </p:grpSpPr>
        <p:pic>
          <p:nvPicPr>
            <p:cNvPr id="8210" name="Picture 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4063" y="3789363"/>
              <a:ext cx="1931987" cy="2044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Bogen 32"/>
            <p:cNvSpPr/>
            <p:nvPr/>
          </p:nvSpPr>
          <p:spPr bwMode="auto">
            <a:xfrm rot="5691642">
              <a:off x="7531100" y="4606925"/>
              <a:ext cx="649288" cy="2065338"/>
            </a:xfrm>
            <a:prstGeom prst="arc">
              <a:avLst>
                <a:gd name="adj1" fmla="val 16626170"/>
                <a:gd name="adj2" fmla="val 3960846"/>
              </a:avLst>
            </a:prstGeom>
            <a:noFill/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endParaRPr lang="de-DE">
                <a:latin typeface="Arial" pitchFamily="34" charset="0"/>
                <a:cs typeface="+mn-cs"/>
              </a:endParaRPr>
            </a:p>
          </p:txBody>
        </p:sp>
        <p:sp>
          <p:nvSpPr>
            <p:cNvPr id="34" name="Bogen 33"/>
            <p:cNvSpPr/>
            <p:nvPr/>
          </p:nvSpPr>
          <p:spPr bwMode="auto">
            <a:xfrm rot="438932" flipH="1">
              <a:off x="7315200" y="4479925"/>
              <a:ext cx="423863" cy="1685925"/>
            </a:xfrm>
            <a:prstGeom prst="arc">
              <a:avLst>
                <a:gd name="adj1" fmla="val 17650235"/>
                <a:gd name="adj2" fmla="val 3960846"/>
              </a:avLst>
            </a:prstGeom>
            <a:noFill/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endParaRPr lang="de-DE">
                <a:latin typeface="Arial" pitchFamily="34" charset="0"/>
                <a:cs typeface="+mn-cs"/>
              </a:endParaRPr>
            </a:p>
          </p:txBody>
        </p:sp>
        <p:sp>
          <p:nvSpPr>
            <p:cNvPr id="8213" name="Ellipse 2"/>
            <p:cNvSpPr>
              <a:spLocks noChangeArrowheads="1"/>
            </p:cNvSpPr>
            <p:nvPr/>
          </p:nvSpPr>
          <p:spPr bwMode="auto">
            <a:xfrm rot="-193469">
              <a:off x="8529638" y="4006850"/>
              <a:ext cx="225425" cy="1655763"/>
            </a:xfrm>
            <a:prstGeom prst="ellipse">
              <a:avLst/>
            </a:prstGeom>
            <a:noFill/>
            <a:ln w="9525" algn="ctr">
              <a:solidFill>
                <a:schemeClr val="bg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6" grpId="0" animBg="1"/>
      <p:bldP spid="16" grpId="1" animBg="1"/>
      <p:bldP spid="20" grpId="0" animBg="1"/>
      <p:bldP spid="20" grpId="1" animBg="1"/>
      <p:bldP spid="21" grpId="0" animBg="1"/>
      <p:bldP spid="21" grpId="1" animBg="1"/>
      <p:bldP spid="26" grpId="0"/>
      <p:bldP spid="27" grpId="0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 descr="Diagonal weit nach oben"/>
          <p:cNvSpPr txBox="1">
            <a:spLocks noChangeArrowheads="1"/>
          </p:cNvSpPr>
          <p:nvPr/>
        </p:nvSpPr>
        <p:spPr bwMode="auto">
          <a:xfrm>
            <a:off x="468313" y="908050"/>
            <a:ext cx="76327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marL="457200" indent="-4572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Уменьшение веса</a:t>
            </a: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Значительное улучшение баланса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Встроенное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дистанционное управление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b="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Быстрое подсоединение шланга для порошка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b="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Новая конструкция корпуса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Новый цвет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Совершенно новый чашечный пистолет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</p:txBody>
      </p:sp>
      <p:pic>
        <p:nvPicPr>
          <p:cNvPr id="12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908050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161131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6858000" cy="457200"/>
          </a:xfrm>
        </p:spPr>
        <p:txBody>
          <a:bodyPr/>
          <a:lstStyle/>
          <a:p>
            <a:pPr eaLnBrk="1" hangingPunct="1"/>
            <a:r>
              <a:rPr lang="ru-RU" dirty="0"/>
              <a:t>Задачи, выполняемые в процессе разработки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1500" y="3429000"/>
            <a:ext cx="2017713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42988" y="1897063"/>
            <a:ext cx="2173287" cy="153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Titel 4"/>
          <p:cNvSpPr>
            <a:spLocks noGrp="1"/>
          </p:cNvSpPr>
          <p:nvPr>
            <p:ph type="title"/>
          </p:nvPr>
        </p:nvSpPr>
        <p:spPr>
          <a:xfrm>
            <a:off x="168275" y="332656"/>
            <a:ext cx="6096000" cy="457200"/>
          </a:xfrm>
        </p:spPr>
        <p:txBody>
          <a:bodyPr/>
          <a:lstStyle/>
          <a:p>
            <a:pPr eaLnBrk="1" hangingPunct="1"/>
            <a:r>
              <a:rPr lang="ru-RU" dirty="0" smtClean="0"/>
              <a:t>Дистанционное управление и быстрое подсоединение</a:t>
            </a:r>
            <a:endParaRPr lang="en-US" dirty="0" smtClean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71550" y="3589338"/>
            <a:ext cx="30956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Регулировка количества порошка</a:t>
            </a: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Светодиодные контрольные лампочки</a:t>
            </a: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Двуручное управление</a:t>
            </a:r>
            <a:endParaRPr lang="en-US" sz="1600" dirty="0"/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5651500" y="1772816"/>
            <a:ext cx="30241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Простота в обращении</a:t>
            </a: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Вращающаяся деблокировка</a:t>
            </a: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199BC8"/>
              </a:buClr>
              <a:buFont typeface="Wingdings" pitchFamily="2" charset="2"/>
              <a:buChar char="§"/>
            </a:pPr>
            <a:r>
              <a:rPr lang="ru-RU" sz="1600" dirty="0" smtClean="0"/>
              <a:t>Два переходника под шланг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 descr="Diagonal weit nach oben"/>
          <p:cNvSpPr txBox="1">
            <a:spLocks noChangeArrowheads="1"/>
          </p:cNvSpPr>
          <p:nvPr/>
        </p:nvSpPr>
        <p:spPr bwMode="auto">
          <a:xfrm>
            <a:off x="468313" y="908050"/>
            <a:ext cx="7632700" cy="449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pattFill prst="wdUpDiag">
                  <a:fgClr>
                    <a:srgbClr val="CCFF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0">
            <a:spAutoFit/>
          </a:bodyPr>
          <a:lstStyle>
            <a:lvl1pPr marL="457200" indent="-4572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Уменьшение веса</a:t>
            </a:r>
            <a:endParaRPr lang="de-DE" sz="1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Значительное улучшение баланса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 smtClean="0">
                <a:solidFill>
                  <a:schemeClr val="tx1"/>
                </a:solidFill>
                <a:sym typeface="Wingdings" pitchFamily="2" charset="2"/>
              </a:rPr>
              <a:t>Встроенное дистанционное управление</a:t>
            </a:r>
          </a:p>
          <a:p>
            <a:pPr eaLnBrk="1" hangingPunct="1">
              <a:lnSpc>
                <a:spcPct val="140000"/>
              </a:lnSpc>
              <a:buFontTx/>
              <a:buChar char="•"/>
            </a:pPr>
            <a:endParaRPr lang="en-US" sz="1600" b="0" dirty="0" smtClean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sym typeface="Wingdings" pitchFamily="2" charset="2"/>
              </a:rPr>
              <a:t>Быстрое подсоединение шланга для порошка</a:t>
            </a:r>
            <a:endParaRPr lang="de-DE" sz="1600" dirty="0">
              <a:solidFill>
                <a:schemeClr val="tx1"/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b="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Новая конструкция корпуса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Новый цвет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140000"/>
              </a:lnSpc>
              <a:buFontTx/>
              <a:buChar char="•"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sym typeface="Wingdings" pitchFamily="2" charset="2"/>
              </a:rPr>
              <a:t>Совершенно новый чашечный пистолет</a:t>
            </a:r>
            <a:endParaRPr lang="de-DE" sz="1600" dirty="0">
              <a:solidFill>
                <a:schemeClr val="bg2">
                  <a:lumMod val="40000"/>
                  <a:lumOff val="60000"/>
                </a:schemeClr>
              </a:solidFill>
              <a:sym typeface="Wingdings" pitchFamily="2" charset="2"/>
            </a:endParaRPr>
          </a:p>
        </p:txBody>
      </p:sp>
      <p:pic>
        <p:nvPicPr>
          <p:cNvPr id="12291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908050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1611313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2276475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starsofpaid4.de/ulimages/daumen_ho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750" y="2979738"/>
            <a:ext cx="41433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6858000" cy="457200"/>
          </a:xfrm>
        </p:spPr>
        <p:txBody>
          <a:bodyPr/>
          <a:lstStyle/>
          <a:p>
            <a:pPr eaLnBrk="1" hangingPunct="1"/>
            <a:r>
              <a:rPr lang="ru-RU" dirty="0"/>
              <a:t>Задачи, выполняемые в процессе разработки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gner_IS">
  <a:themeElements>
    <a:clrScheme name="Wagner_IS 13">
      <a:dk1>
        <a:srgbClr val="000000"/>
      </a:dk1>
      <a:lt1>
        <a:srgbClr val="FFFFFF"/>
      </a:lt1>
      <a:dk2>
        <a:srgbClr val="404040"/>
      </a:dk2>
      <a:lt2>
        <a:srgbClr val="808080"/>
      </a:lt2>
      <a:accent1>
        <a:srgbClr val="BFBFBF"/>
      </a:accent1>
      <a:accent2>
        <a:srgbClr val="990000"/>
      </a:accent2>
      <a:accent3>
        <a:srgbClr val="FFFFFF"/>
      </a:accent3>
      <a:accent4>
        <a:srgbClr val="000000"/>
      </a:accent4>
      <a:accent5>
        <a:srgbClr val="DCDCDC"/>
      </a:accent5>
      <a:accent6>
        <a:srgbClr val="8A0000"/>
      </a:accent6>
      <a:hlink>
        <a:srgbClr val="009999"/>
      </a:hlink>
      <a:folHlink>
        <a:srgbClr val="99CC00"/>
      </a:folHlink>
    </a:clrScheme>
    <a:fontScheme name="Wagner_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med" len="lg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med" len="lg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Wagner_I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gner_I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gner_I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gner_I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gner_I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gner_I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gner_IS 13">
        <a:dk1>
          <a:srgbClr val="000000"/>
        </a:dk1>
        <a:lt1>
          <a:srgbClr val="FFFFFF"/>
        </a:lt1>
        <a:dk2>
          <a:srgbClr val="404040"/>
        </a:dk2>
        <a:lt2>
          <a:srgbClr val="808080"/>
        </a:lt2>
        <a:accent1>
          <a:srgbClr val="BFBFBF"/>
        </a:accent1>
        <a:accent2>
          <a:srgbClr val="99000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8A00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ere Präsentation 13">
    <a:dk1>
      <a:srgbClr val="000000"/>
    </a:dk1>
    <a:lt1>
      <a:srgbClr val="FFFFFF"/>
    </a:lt1>
    <a:dk2>
      <a:srgbClr val="404040"/>
    </a:dk2>
    <a:lt2>
      <a:srgbClr val="808080"/>
    </a:lt2>
    <a:accent1>
      <a:srgbClr val="BFBFBF"/>
    </a:accent1>
    <a:accent2>
      <a:srgbClr val="990000"/>
    </a:accent2>
    <a:accent3>
      <a:srgbClr val="FFFFFF"/>
    </a:accent3>
    <a:accent4>
      <a:srgbClr val="000000"/>
    </a:accent4>
    <a:accent5>
      <a:srgbClr val="DCDCDC"/>
    </a:accent5>
    <a:accent6>
      <a:srgbClr val="8A0000"/>
    </a:accent6>
    <a:hlink>
      <a:srgbClr val="009999"/>
    </a:hlink>
    <a:folHlink>
      <a:srgbClr val="99CC00"/>
    </a:folHlink>
  </a:clrScheme>
  <a:fontScheme name="Leere Präsentatio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eere Präsentation 13">
    <a:dk1>
      <a:srgbClr val="000000"/>
    </a:dk1>
    <a:lt1>
      <a:srgbClr val="FFFFFF"/>
    </a:lt1>
    <a:dk2>
      <a:srgbClr val="404040"/>
    </a:dk2>
    <a:lt2>
      <a:srgbClr val="808080"/>
    </a:lt2>
    <a:accent1>
      <a:srgbClr val="BFBFBF"/>
    </a:accent1>
    <a:accent2>
      <a:srgbClr val="990000"/>
    </a:accent2>
    <a:accent3>
      <a:srgbClr val="FFFFFF"/>
    </a:accent3>
    <a:accent4>
      <a:srgbClr val="000000"/>
    </a:accent4>
    <a:accent5>
      <a:srgbClr val="DCDCDC"/>
    </a:accent5>
    <a:accent6>
      <a:srgbClr val="8A0000"/>
    </a:accent6>
    <a:hlink>
      <a:srgbClr val="009999"/>
    </a:hlink>
    <a:folHlink>
      <a:srgbClr val="99CC00"/>
    </a:folHlink>
  </a:clrScheme>
  <a:fontScheme name="Leere Präsentatio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Leere Präsentation 13">
    <a:dk1>
      <a:srgbClr val="000000"/>
    </a:dk1>
    <a:lt1>
      <a:srgbClr val="FFFFFF"/>
    </a:lt1>
    <a:dk2>
      <a:srgbClr val="404040"/>
    </a:dk2>
    <a:lt2>
      <a:srgbClr val="808080"/>
    </a:lt2>
    <a:accent1>
      <a:srgbClr val="BFBFBF"/>
    </a:accent1>
    <a:accent2>
      <a:srgbClr val="990000"/>
    </a:accent2>
    <a:accent3>
      <a:srgbClr val="FFFFFF"/>
    </a:accent3>
    <a:accent4>
      <a:srgbClr val="000000"/>
    </a:accent4>
    <a:accent5>
      <a:srgbClr val="DCDCDC"/>
    </a:accent5>
    <a:accent6>
      <a:srgbClr val="8A0000"/>
    </a:accent6>
    <a:hlink>
      <a:srgbClr val="009999"/>
    </a:hlink>
    <a:folHlink>
      <a:srgbClr val="99CC00"/>
    </a:folHlink>
  </a:clrScheme>
  <a:fontScheme name="Leere Präsentatio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Titel der Präsentation</Template>
  <TotalTime>157</TotalTime>
  <Words>606</Words>
  <Application>Microsoft Office PowerPoint</Application>
  <PresentationFormat>Экран (4:3)</PresentationFormat>
  <Paragraphs>248</Paragraphs>
  <Slides>27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Wagner_IS</vt:lpstr>
      <vt:lpstr>PEM-X1</vt:lpstr>
      <vt:lpstr>Почему X?</vt:lpstr>
      <vt:lpstr>Почему X?</vt:lpstr>
      <vt:lpstr>Принцип разработки продукции</vt:lpstr>
      <vt:lpstr>Задачи, выполняемые в процессе разработки</vt:lpstr>
      <vt:lpstr>Баланс и вес</vt:lpstr>
      <vt:lpstr>Задачи, выполняемые в процессе разработки</vt:lpstr>
      <vt:lpstr>Дистанционное управление и быстрое подсоединение</vt:lpstr>
      <vt:lpstr>Задачи, выполняемые в процессе разработки</vt:lpstr>
      <vt:lpstr>Новые цвета и новая конструкция корпуса</vt:lpstr>
      <vt:lpstr>Технический обзор</vt:lpstr>
      <vt:lpstr>Задачи, выполняемые в процессе разработки</vt:lpstr>
      <vt:lpstr>Совершенно новый чашечный пистолет</vt:lpstr>
      <vt:lpstr>Совершенно новый чашечный пистолет</vt:lpstr>
      <vt:lpstr>Задачи, выполняемые в процессе разработки</vt:lpstr>
      <vt:lpstr>Опыт потребителей в проведении испытаний в процессе эксплуатации</vt:lpstr>
      <vt:lpstr>Опыт потребителей в проведении испытаний в процессе эксплуатации</vt:lpstr>
      <vt:lpstr>Улучшение результатов нанесения покрытия</vt:lpstr>
      <vt:lpstr>Гибкость в сочетании с простотой</vt:lpstr>
      <vt:lpstr>Слайд 20</vt:lpstr>
      <vt:lpstr>Слайд 21</vt:lpstr>
      <vt:lpstr>Принадлежности</vt:lpstr>
      <vt:lpstr>Слайд 23</vt:lpstr>
      <vt:lpstr>Слайд 24</vt:lpstr>
      <vt:lpstr>Слайд 25</vt:lpstr>
      <vt:lpstr>Слайд 26</vt:lpstr>
      <vt:lpstr>Слайд 27</vt:lpstr>
    </vt:vector>
  </TitlesOfParts>
  <Company>J. Wagner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Admin</dc:creator>
  <cp:lastModifiedBy>Shadowmanor</cp:lastModifiedBy>
  <cp:revision>311</cp:revision>
  <cp:lastPrinted>2004-04-27T07:06:07Z</cp:lastPrinted>
  <dcterms:created xsi:type="dcterms:W3CDTF">2008-02-26T09:29:26Z</dcterms:created>
  <dcterms:modified xsi:type="dcterms:W3CDTF">2013-03-20T09:56:49Z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000800b627000000000001024120</vt:lpwstr>
  </property>
</Properties>
</file>