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53"/>
  </p:handoutMasterIdLst>
  <p:sldIdLst>
    <p:sldId id="256" r:id="rId2"/>
    <p:sldId id="326" r:id="rId3"/>
    <p:sldId id="262" r:id="rId4"/>
    <p:sldId id="288" r:id="rId5"/>
    <p:sldId id="268" r:id="rId6"/>
    <p:sldId id="278" r:id="rId7"/>
    <p:sldId id="286" r:id="rId8"/>
    <p:sldId id="287" r:id="rId9"/>
    <p:sldId id="289" r:id="rId10"/>
    <p:sldId id="263" r:id="rId11"/>
    <p:sldId id="285" r:id="rId12"/>
    <p:sldId id="306" r:id="rId13"/>
    <p:sldId id="307" r:id="rId14"/>
    <p:sldId id="308" r:id="rId15"/>
    <p:sldId id="270" r:id="rId16"/>
    <p:sldId id="291" r:id="rId17"/>
    <p:sldId id="283" r:id="rId18"/>
    <p:sldId id="271" r:id="rId19"/>
    <p:sldId id="272" r:id="rId20"/>
    <p:sldId id="284" r:id="rId21"/>
    <p:sldId id="293" r:id="rId22"/>
    <p:sldId id="296" r:id="rId23"/>
    <p:sldId id="297" r:id="rId24"/>
    <p:sldId id="305" r:id="rId25"/>
    <p:sldId id="299" r:id="rId26"/>
    <p:sldId id="300" r:id="rId27"/>
    <p:sldId id="301" r:id="rId28"/>
    <p:sldId id="302" r:id="rId29"/>
    <p:sldId id="303" r:id="rId30"/>
    <p:sldId id="304" r:id="rId31"/>
    <p:sldId id="298" r:id="rId32"/>
    <p:sldId id="294" r:id="rId33"/>
    <p:sldId id="322" r:id="rId34"/>
    <p:sldId id="323" r:id="rId35"/>
    <p:sldId id="324" r:id="rId36"/>
    <p:sldId id="325" r:id="rId37"/>
    <p:sldId id="295" r:id="rId38"/>
    <p:sldId id="309" r:id="rId39"/>
    <p:sldId id="311" r:id="rId40"/>
    <p:sldId id="310" r:id="rId41"/>
    <p:sldId id="312" r:id="rId42"/>
    <p:sldId id="315" r:id="rId43"/>
    <p:sldId id="313" r:id="rId44"/>
    <p:sldId id="314" r:id="rId45"/>
    <p:sldId id="316" r:id="rId46"/>
    <p:sldId id="317" r:id="rId47"/>
    <p:sldId id="318" r:id="rId48"/>
    <p:sldId id="319" r:id="rId49"/>
    <p:sldId id="320" r:id="rId50"/>
    <p:sldId id="321" r:id="rId51"/>
    <p:sldId id="260" r:id="rId5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7" d="100"/>
          <a:sy n="77" d="100"/>
        </p:scale>
        <p:origin x="-1974" y="-7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2" d="100"/>
          <a:sy n="52" d="100"/>
        </p:scale>
        <p:origin x="-2892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6AD264-68D2-440D-B3D7-6CB45425F050}" type="datetimeFigureOut">
              <a:rPr lang="ru-RU" smtClean="0"/>
              <a:pPr/>
              <a:t>19.02.2020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3D356-D18B-4B2B-B1FE-62A4CEE3733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41780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792000" y="36000"/>
            <a:ext cx="7992000" cy="32400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chemeClr val="bg1">
                    <a:lumMod val="50000"/>
                  </a:schemeClr>
                </a:solidFill>
                <a:latin typeface="Myriad Pro" pitchFamily="34" charset="0"/>
              </a:defRPr>
            </a:lvl1pPr>
          </a:lstStyle>
          <a:p>
            <a:r>
              <a:rPr lang="ru-RU" dirty="0" smtClean="0"/>
              <a:t>ЗАГОЛОВОК ПРЕЗЕНТАЦИИ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214282" y="571480"/>
            <a:ext cx="8572560" cy="42862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>
                <a:solidFill>
                  <a:schemeClr val="tx1">
                    <a:tint val="75000"/>
                  </a:schemeClr>
                </a:solidFill>
                <a:latin typeface="Myriad Pro Light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Заголовок слайда</a:t>
            </a:r>
            <a:endParaRPr lang="ru-RU" dirty="0"/>
          </a:p>
        </p:txBody>
      </p:sp>
      <p:sp>
        <p:nvSpPr>
          <p:cNvPr id="6" name="Подзаголовок 2"/>
          <p:cNvSpPr txBox="1">
            <a:spLocks/>
          </p:cNvSpPr>
          <p:nvPr userDrawn="1"/>
        </p:nvSpPr>
        <p:spPr>
          <a:xfrm>
            <a:off x="214282" y="1214422"/>
            <a:ext cx="8572560" cy="478634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>
                <a:solidFill>
                  <a:schemeClr val="tx1">
                    <a:tint val="75000"/>
                  </a:schemeClr>
                </a:solidFill>
                <a:latin typeface="Myriad Pro Light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Myriad Pro Light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Data\Nataly\Z_КЛ\_МАВ\презентация\Verxni_kolontitul-01.png"/>
          <p:cNvPicPr>
            <a:picLocks noChangeAspect="1" noChangeArrowheads="1"/>
          </p:cNvPicPr>
          <p:nvPr userDrawn="1"/>
        </p:nvPicPr>
        <p:blipFill>
          <a:blip r:embed="rId3" cstate="print"/>
          <a:srcRect t="36772" r="6826" b="35648"/>
          <a:stretch>
            <a:fillRect/>
          </a:stretch>
        </p:blipFill>
        <p:spPr bwMode="auto">
          <a:xfrm>
            <a:off x="0" y="0"/>
            <a:ext cx="9144000" cy="430316"/>
          </a:xfrm>
          <a:prstGeom prst="rect">
            <a:avLst/>
          </a:prstGeom>
          <a:noFill/>
        </p:spPr>
      </p:pic>
      <p:pic>
        <p:nvPicPr>
          <p:cNvPr id="5" name="Picture 3" descr="D:\Data\Nataly\Z_КЛ\_МАВ\презентация\Nigni_kolontitul-01.png"/>
          <p:cNvPicPr>
            <a:picLocks noChangeAspect="1" noChangeArrowheads="1"/>
          </p:cNvPicPr>
          <p:nvPr userDrawn="1"/>
        </p:nvPicPr>
        <p:blipFill>
          <a:blip r:embed="rId4" cstate="print"/>
          <a:srcRect l="4773" t="28662" r="4789" b="39271"/>
          <a:stretch>
            <a:fillRect/>
          </a:stretch>
        </p:blipFill>
        <p:spPr bwMode="auto">
          <a:xfrm>
            <a:off x="-36000" y="6212527"/>
            <a:ext cx="9180000" cy="645473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baseline="0">
          <a:solidFill>
            <a:schemeClr val="bg1"/>
          </a:solidFill>
          <a:latin typeface="Myriad Pro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Data\Nataly\Z_КЛ\_МАВ\презентация\First-01.png"/>
          <p:cNvPicPr>
            <a:picLocks noChangeAspect="1" noChangeArrowheads="1"/>
          </p:cNvPicPr>
          <p:nvPr/>
        </p:nvPicPr>
        <p:blipFill>
          <a:blip r:embed="rId2" cstate="print"/>
          <a:srcRect l="5435" t="6539" r="8287" b="3701"/>
          <a:stretch>
            <a:fillRect/>
          </a:stretch>
        </p:blipFill>
        <p:spPr bwMode="auto">
          <a:xfrm>
            <a:off x="0" y="0"/>
            <a:ext cx="9180000" cy="701149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75158" y="2967139"/>
            <a:ext cx="85173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РАЗЛИЧНЫЕ ВИДЫ ИСПЫТАНИЙ </a:t>
            </a:r>
          </a:p>
          <a:p>
            <a:pPr algn="ctr"/>
            <a:r>
              <a:rPr lang="ru-RU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ПОРОШКОВЫХ КРАСОК</a:t>
            </a:r>
          </a:p>
          <a:p>
            <a:pPr algn="ctr"/>
            <a:r>
              <a:rPr lang="en-US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AMIKA</a:t>
            </a:r>
            <a:endParaRPr lang="ru-RU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ИСПЫТАНИЯ ПЛКМ </a:t>
            </a:r>
            <a:r>
              <a:rPr lang="en-US" dirty="0" smtClean="0">
                <a:solidFill>
                  <a:schemeClr val="bg1"/>
                </a:solidFill>
              </a:rPr>
              <a:t>AMIKA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3074" name="Picture 2" descr="D:\DOC_файлы\Семинары Презентации\Испытания порошковых красок АМИКА, протоколы\фото для вставки\kamera-ktk-800-266x3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7052" y="1700808"/>
            <a:ext cx="3888432" cy="4385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1520" y="820308"/>
            <a:ext cx="6480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Климатическая испытательная камера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1520" y="1389450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- Режим камеры холода.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520" y="1758782"/>
            <a:ext cx="43204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Выдержка при температуре от -30±3˚С до -60</a:t>
            </a:r>
            <a:r>
              <a:rPr lang="ru-RU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±3˚</a:t>
            </a:r>
            <a:r>
              <a:rPr lang="ru-RU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 в зависимости от условий испытания.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1520" y="2818903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- Режим камеры влаги.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1520" y="3293367"/>
            <a:ext cx="43204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Выдержка при относительной влажности 97±3% и температуре от 40</a:t>
            </a:r>
            <a:r>
              <a:rPr lang="ru-RU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±2˚С до 55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±2˚С (в зависимости от условий испытания).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1520" y="4645390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- Режим термокамеры.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1520" y="5014722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Выдержка при температуре 60±2˚С.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0346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ИСПЫТАНИЯ ПЛКМ </a:t>
            </a:r>
            <a:r>
              <a:rPr lang="en-US" dirty="0" smtClean="0">
                <a:solidFill>
                  <a:schemeClr val="bg1"/>
                </a:solidFill>
              </a:rPr>
              <a:t>AMIKA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0" y="724054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- Режим аппарата искусственной погоды.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0" y="1093386"/>
            <a:ext cx="835292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Ускоренные </a:t>
            </a:r>
            <a:r>
              <a:rPr lang="ru-RU" dirty="0">
                <a:latin typeface="Arial" pitchFamily="34" charset="0"/>
                <a:cs typeface="Arial" pitchFamily="34" charset="0"/>
              </a:rPr>
              <a:t>испытания за счет ужесточения действия основных атмосферных факторов -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излучения, </a:t>
            </a:r>
            <a:r>
              <a:rPr lang="ru-RU" dirty="0">
                <a:latin typeface="Arial" pitchFamily="34" charset="0"/>
                <a:cs typeface="Arial" pitchFamily="34" charset="0"/>
              </a:rPr>
              <a:t>повышенной влажности или орошения водой, повышенной температуры.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Различные </a:t>
            </a:r>
            <a:r>
              <a:rPr lang="ru-RU" dirty="0">
                <a:latin typeface="Arial" pitchFamily="34" charset="0"/>
                <a:cs typeface="Arial" pitchFamily="34" charset="0"/>
              </a:rPr>
              <a:t>режимы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имитируют </a:t>
            </a:r>
            <a:r>
              <a:rPr lang="ru-RU" dirty="0">
                <a:latin typeface="Arial" pitchFamily="34" charset="0"/>
                <a:cs typeface="Arial" pitchFamily="34" charset="0"/>
              </a:rPr>
              <a:t>наиболее типичные климаты планеты: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умеренный, тропический, холодный.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843808" y="2925814"/>
            <a:ext cx="3168352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Режимы орошения дистиллированной водой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67544" y="4118592"/>
            <a:ext cx="32403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Режим 3-17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910276" y="4118592"/>
            <a:ext cx="32403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Режим 4-16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3" name="Прямая со стрелкой 22"/>
          <p:cNvCxnSpPr/>
          <p:nvPr/>
        </p:nvCxnSpPr>
        <p:spPr>
          <a:xfrm flipH="1">
            <a:off x="2489349" y="3617087"/>
            <a:ext cx="1008112" cy="43378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5292080" y="3592373"/>
            <a:ext cx="1152128" cy="43378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467544" y="4581998"/>
            <a:ext cx="3240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В течение 3 минут через каждые 17 минут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915298" y="4581998"/>
            <a:ext cx="3240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В течение 4 минут через каждые 16 минут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7551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9" grpId="0" animBg="1"/>
      <p:bldP spid="20" grpId="0" animBg="1"/>
      <p:bldP spid="21" grpId="0" animBg="1"/>
      <p:bldP spid="26" grpId="0"/>
      <p:bldP spid="2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ИСПЫТАНИЯ ПЛКМ </a:t>
            </a:r>
            <a:r>
              <a:rPr lang="en-US" dirty="0" smtClean="0">
                <a:solidFill>
                  <a:schemeClr val="bg1"/>
                </a:solidFill>
              </a:rPr>
              <a:t>AMIKA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8" y="3212976"/>
            <a:ext cx="842493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dirty="0" smtClean="0">
                <a:latin typeface="Arial" pitchFamily="34" charset="0"/>
                <a:ea typeface="Calibri"/>
                <a:cs typeface="Arial" pitchFamily="34" charset="0"/>
              </a:rPr>
              <a:t>Интегральная </a:t>
            </a:r>
            <a:r>
              <a:rPr lang="ru-RU" dirty="0">
                <a:latin typeface="Arial" pitchFamily="34" charset="0"/>
                <a:ea typeface="Calibri"/>
                <a:cs typeface="Arial" pitchFamily="34" charset="0"/>
              </a:rPr>
              <a:t>поверхностная плотность потока излучения на заданном расстоянии от излучателя до образца </a:t>
            </a:r>
            <a:r>
              <a:rPr lang="ru-RU" dirty="0" smtClean="0">
                <a:latin typeface="Arial" pitchFamily="34" charset="0"/>
                <a:ea typeface="Calibri"/>
                <a:cs typeface="Arial" pitchFamily="34" charset="0"/>
              </a:rPr>
              <a:t> при </a:t>
            </a:r>
            <a:r>
              <a:rPr lang="ru-RU" dirty="0">
                <a:latin typeface="Arial" pitchFamily="34" charset="0"/>
                <a:ea typeface="Calibri"/>
                <a:cs typeface="Arial" pitchFamily="34" charset="0"/>
              </a:rPr>
              <a:t>непрерывном облучении </a:t>
            </a:r>
            <a:endParaRPr lang="ru-RU" sz="1600" dirty="0">
              <a:latin typeface="Arial" pitchFamily="34" charset="0"/>
              <a:ea typeface="Calibri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ea typeface="Calibri"/>
                <a:cs typeface="Arial" pitchFamily="34" charset="0"/>
              </a:rPr>
              <a:t>    </a:t>
            </a:r>
            <a:r>
              <a:rPr lang="ru-RU" u="sng" dirty="0" smtClean="0">
                <a:latin typeface="Arial" pitchFamily="34" charset="0"/>
                <a:ea typeface="Calibri"/>
                <a:cs typeface="Arial" pitchFamily="34" charset="0"/>
              </a:rPr>
              <a:t>ксеноновыми </a:t>
            </a:r>
            <a:r>
              <a:rPr lang="ru-RU" u="sng" dirty="0">
                <a:latin typeface="Arial" pitchFamily="34" charset="0"/>
                <a:ea typeface="Calibri"/>
                <a:cs typeface="Arial" pitchFamily="34" charset="0"/>
              </a:rPr>
              <a:t>лампами </a:t>
            </a:r>
            <a:r>
              <a:rPr lang="ru-RU" u="sng" dirty="0" smtClean="0">
                <a:latin typeface="Arial" pitchFamily="34" charset="0"/>
                <a:ea typeface="Calibri"/>
                <a:cs typeface="Arial" pitchFamily="34" charset="0"/>
              </a:rPr>
              <a:t>1120±140 Вт/м2 </a:t>
            </a:r>
            <a:r>
              <a:rPr lang="ru-RU" dirty="0" smtClean="0">
                <a:latin typeface="Arial" pitchFamily="34" charset="0"/>
                <a:ea typeface="Calibri"/>
                <a:cs typeface="Arial" pitchFamily="34" charset="0"/>
              </a:rPr>
              <a:t>,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электродуговыми </a:t>
            </a:r>
            <a:r>
              <a:rPr lang="ru-RU" u="sng" dirty="0">
                <a:latin typeface="Arial" pitchFamily="34" charset="0"/>
                <a:cs typeface="Arial" pitchFamily="34" charset="0"/>
              </a:rPr>
              <a:t>и ртутно-кварцевыми лампами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730±140 Вт/м2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 при поверхностной плотности потока УФ-излучения 30±5 Вт/м2.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3528" y="4869160"/>
            <a:ext cx="84249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itchFamily="34" charset="0"/>
                <a:ea typeface="Calibri"/>
                <a:cs typeface="Arial" pitchFamily="34" charset="0"/>
              </a:rPr>
              <a:t>М</a:t>
            </a:r>
            <a:r>
              <a:rPr lang="ru-RU" dirty="0" smtClean="0">
                <a:latin typeface="Arial" pitchFamily="34" charset="0"/>
                <a:ea typeface="Calibri"/>
                <a:cs typeface="Arial" pitchFamily="34" charset="0"/>
              </a:rPr>
              <a:t>инимальное </a:t>
            </a:r>
            <a:r>
              <a:rPr lang="ru-RU" dirty="0">
                <a:latin typeface="Arial" pitchFamily="34" charset="0"/>
                <a:ea typeface="Calibri"/>
                <a:cs typeface="Arial" pitchFamily="34" charset="0"/>
              </a:rPr>
              <a:t>расстояние от образцов до источника излучения </a:t>
            </a:r>
          </a:p>
          <a:p>
            <a:r>
              <a:rPr lang="ru-RU" dirty="0"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ea typeface="Calibri"/>
                <a:cs typeface="Arial" pitchFamily="34" charset="0"/>
              </a:rPr>
              <a:t>   для </a:t>
            </a:r>
            <a:r>
              <a:rPr lang="ru-RU" dirty="0">
                <a:latin typeface="Arial" pitchFamily="34" charset="0"/>
                <a:ea typeface="Calibri"/>
                <a:cs typeface="Arial" pitchFamily="34" charset="0"/>
              </a:rPr>
              <a:t>ртутно-кварцевых ламп </a:t>
            </a:r>
            <a:r>
              <a:rPr lang="ru-RU" dirty="0" smtClean="0">
                <a:latin typeface="Arial" pitchFamily="34" charset="0"/>
                <a:ea typeface="Calibri"/>
                <a:cs typeface="Arial" pitchFamily="34" charset="0"/>
              </a:rPr>
              <a:t>200±30 мм,</a:t>
            </a:r>
            <a:endParaRPr lang="ru-RU" dirty="0">
              <a:latin typeface="Arial" pitchFamily="34" charset="0"/>
              <a:ea typeface="Calibri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ea typeface="Calibri"/>
                <a:cs typeface="Arial" pitchFamily="34" charset="0"/>
              </a:rPr>
              <a:t>    для </a:t>
            </a:r>
            <a:r>
              <a:rPr lang="ru-RU" dirty="0">
                <a:latin typeface="Arial" pitchFamily="34" charset="0"/>
                <a:ea typeface="Calibri"/>
                <a:cs typeface="Arial" pitchFamily="34" charset="0"/>
              </a:rPr>
              <a:t>электродуговых ламп </a:t>
            </a:r>
            <a:r>
              <a:rPr lang="ru-RU" dirty="0" smtClean="0">
                <a:latin typeface="Arial" pitchFamily="34" charset="0"/>
                <a:ea typeface="Calibri"/>
                <a:cs typeface="Arial" pitchFamily="34" charset="0"/>
              </a:rPr>
              <a:t>130±30 мм.</a:t>
            </a:r>
            <a:endParaRPr lang="ru-RU" dirty="0">
              <a:latin typeface="Arial" pitchFamily="34" charset="0"/>
              <a:ea typeface="Calibri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548680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u="sng" dirty="0" smtClean="0">
                <a:latin typeface="Arial" pitchFamily="34" charset="0"/>
                <a:cs typeface="Arial" pitchFamily="34" charset="0"/>
              </a:rPr>
              <a:t>Аппарат типа ИП-1-3</a:t>
            </a:r>
            <a:endParaRPr lang="ru-RU" u="sng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D:\DOC_файлы\Семинары Презентации\Испытания порошковых красок АМИКА, протоколы\фото для вставки\ИП_1_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548679"/>
            <a:ext cx="4500500" cy="2538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0539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ИСПЫТАНИЯ ПЛКМ </a:t>
            </a:r>
            <a:r>
              <a:rPr lang="en-US" dirty="0" smtClean="0">
                <a:solidFill>
                  <a:schemeClr val="bg1"/>
                </a:solidFill>
              </a:rPr>
              <a:t>AMIKA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55576" y="620688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u="sng" dirty="0" smtClean="0">
                <a:latin typeface="Arial" pitchFamily="34" charset="0"/>
                <a:cs typeface="Arial" pitchFamily="34" charset="0"/>
              </a:rPr>
              <a:t>Везерометр </a:t>
            </a:r>
            <a:r>
              <a:rPr lang="en-US" u="sng" dirty="0" smtClean="0">
                <a:latin typeface="Arial" pitchFamily="34" charset="0"/>
                <a:cs typeface="Arial" pitchFamily="34" charset="0"/>
              </a:rPr>
              <a:t>Q-SUN</a:t>
            </a:r>
            <a:endParaRPr lang="ru-RU" u="sng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D:\DOC_файлы\Семинары Презентации\Испытания порошковых красок АМИКА, протоколы\фото для вставки\аппарат искусственной погоды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805354"/>
            <a:ext cx="4892030" cy="4836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95536" y="1268760"/>
            <a:ext cx="41764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Оснащён ксеноновыми лампами.</a:t>
            </a:r>
          </a:p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Преимущества: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- позволяет излучать в широком диапазоне спектра (от 290 нм до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750 нм),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5536" y="4809051"/>
            <a:ext cx="33123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Может использоваться для проведения испытаний в соответствии с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Qualicoat</a:t>
            </a:r>
            <a:r>
              <a:rPr lang="ru-RU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5536" y="3004742"/>
            <a:ext cx="28083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- максимальная мощность лампы </a:t>
            </a:r>
          </a:p>
          <a:p>
            <a:pPr lvl="0"/>
            <a:r>
              <a:rPr lang="ru-RU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до 1800 Вт</a:t>
            </a:r>
            <a:r>
              <a:rPr lang="ru-RU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</a:t>
            </a:r>
            <a:endParaRPr lang="ru-RU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5536" y="3900667"/>
            <a:ext cx="280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- срок службы лампы </a:t>
            </a:r>
          </a:p>
          <a:p>
            <a:r>
              <a:rPr lang="ru-RU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до 1500 часов.</a:t>
            </a:r>
          </a:p>
        </p:txBody>
      </p:sp>
    </p:spTree>
    <p:extLst>
      <p:ext uri="{BB962C8B-B14F-4D97-AF65-F5344CB8AC3E}">
        <p14:creationId xmlns:p14="http://schemas.microsoft.com/office/powerpoint/2010/main" val="3418911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ИСПЫТАНИЯ ПЛКМ </a:t>
            </a:r>
            <a:r>
              <a:rPr lang="en-US" dirty="0" smtClean="0">
                <a:solidFill>
                  <a:schemeClr val="bg1"/>
                </a:solidFill>
              </a:rPr>
              <a:t>AMIKA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3074" name="Picture 2" descr="D:\DOC_файлы\Семинары Презентации\Испытания порошковых красок АМИКА, протоколы\фото для вставки\аппарат искусственной погоды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196752"/>
            <a:ext cx="4261768" cy="4006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1520" y="692696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u="sng" dirty="0" smtClean="0">
                <a:latin typeface="Arial" pitchFamily="34" charset="0"/>
                <a:cs typeface="Arial" pitchFamily="34" charset="0"/>
              </a:rPr>
              <a:t>Везерометр </a:t>
            </a:r>
            <a:r>
              <a:rPr lang="en-US" u="sng" dirty="0" smtClean="0">
                <a:latin typeface="Arial" pitchFamily="34" charset="0"/>
                <a:cs typeface="Arial" pitchFamily="34" charset="0"/>
              </a:rPr>
              <a:t>QUV</a:t>
            </a:r>
            <a:endParaRPr lang="ru-RU" u="sng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0" y="1196752"/>
            <a:ext cx="374441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Предназначен для </a:t>
            </a:r>
            <a:r>
              <a:rPr lang="ru-RU" dirty="0">
                <a:latin typeface="Arial" pitchFamily="34" charset="0"/>
                <a:cs typeface="Arial" pitchFamily="34" charset="0"/>
              </a:rPr>
              <a:t>ускоренного старения материалов и изделий под воздействием неблагоприятных погодных факторов и </a:t>
            </a:r>
            <a:r>
              <a:rPr lang="ru-RU" u="sng" dirty="0">
                <a:latin typeface="Arial" pitchFamily="34" charset="0"/>
                <a:cs typeface="Arial" pitchFamily="34" charset="0"/>
              </a:rPr>
              <a:t>УФ-излучения</a:t>
            </a:r>
            <a:r>
              <a:rPr lang="ru-RU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58416" y="2885046"/>
            <a:ext cx="374441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УФ-лампы из-за узкого спектра излучения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(313 </a:t>
            </a:r>
            <a:r>
              <a:rPr lang="ru-RU" dirty="0">
                <a:latin typeface="Arial" pitchFamily="34" charset="0"/>
                <a:cs typeface="Arial" pitchFamily="34" charset="0"/>
              </a:rPr>
              <a:t>или 340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нм) </a:t>
            </a:r>
            <a:r>
              <a:rPr lang="ru-RU" dirty="0">
                <a:latin typeface="Arial" pitchFamily="34" charset="0"/>
                <a:cs typeface="Arial" pitchFamily="34" charset="0"/>
              </a:rPr>
              <a:t>вызывают лишь физическое разрушение покрытий и материалов.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Не применяется для </a:t>
            </a:r>
            <a:r>
              <a:rPr lang="ru-RU" dirty="0">
                <a:latin typeface="Arial" pitchFamily="34" charset="0"/>
                <a:cs typeface="Arial" pitchFamily="34" charset="0"/>
              </a:rPr>
              <a:t>оценки потери цвета.</a:t>
            </a:r>
          </a:p>
        </p:txBody>
      </p:sp>
    </p:spTree>
    <p:extLst>
      <p:ext uri="{BB962C8B-B14F-4D97-AF65-F5344CB8AC3E}">
        <p14:creationId xmlns:p14="http://schemas.microsoft.com/office/powerpoint/2010/main" val="3291421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ИСПЫТАНИЯ ПЛКМ </a:t>
            </a:r>
            <a:r>
              <a:rPr lang="en-US" dirty="0" smtClean="0">
                <a:solidFill>
                  <a:schemeClr val="bg1"/>
                </a:solidFill>
              </a:rPr>
              <a:t>AMIKA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476672"/>
            <a:ext cx="84969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u="sng" dirty="0" smtClean="0">
                <a:latin typeface="Arial" pitchFamily="34" charset="0"/>
                <a:cs typeface="Arial" pitchFamily="34" charset="0"/>
              </a:rPr>
              <a:t>Определение стойкости покрытий</a:t>
            </a:r>
          </a:p>
          <a:p>
            <a:pPr algn="ctr"/>
            <a:r>
              <a:rPr lang="ru-RU" b="1" u="sng" dirty="0" smtClean="0">
                <a:latin typeface="Arial" pitchFamily="34" charset="0"/>
                <a:cs typeface="Arial" pitchFamily="34" charset="0"/>
              </a:rPr>
              <a:t>к воздействию переменной температуры, повышенной влажности и солнечного излучения</a:t>
            </a:r>
          </a:p>
          <a:p>
            <a:endParaRPr lang="ru-RU" b="1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AutoNum type="arabicPeriod"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метод 3, ГОСТ  9.401, тип атм.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I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, условия эксплуатации ХЛ1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2.  метод 4,  ГОСТ 9.401,  тип атм.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I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, условия эксплуатации Т1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528" y="2492896"/>
            <a:ext cx="84969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u="sng" dirty="0" smtClean="0">
                <a:latin typeface="Arial" pitchFamily="34" charset="0"/>
                <a:cs typeface="Arial" pitchFamily="34" charset="0"/>
              </a:rPr>
              <a:t>Определение стойкости покрытий</a:t>
            </a:r>
          </a:p>
          <a:p>
            <a:pPr algn="ctr"/>
            <a:r>
              <a:rPr lang="ru-RU" b="1" u="sng" dirty="0" smtClean="0">
                <a:latin typeface="Arial" pitchFamily="34" charset="0"/>
                <a:cs typeface="Arial" pitchFamily="34" charset="0"/>
              </a:rPr>
              <a:t>к воздействию переменной температуры, повышенной влажности, сернистого газа и солнечного излучения</a:t>
            </a:r>
          </a:p>
          <a:p>
            <a:endParaRPr lang="ru-RU" b="1" u="sng" dirty="0"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3. метод 6, ГОСТ  9.401, тип атм.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II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, условия эксплуатации ХЛ1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23528" y="4293096"/>
            <a:ext cx="84969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u="sng" dirty="0" smtClean="0">
                <a:latin typeface="Arial" pitchFamily="34" charset="0"/>
                <a:cs typeface="Arial" pitchFamily="34" charset="0"/>
              </a:rPr>
              <a:t>Определение стойкости покрытий</a:t>
            </a:r>
          </a:p>
          <a:p>
            <a:pPr algn="ctr"/>
            <a:r>
              <a:rPr lang="ru-RU" b="1" u="sng" dirty="0" smtClean="0">
                <a:latin typeface="Arial" pitchFamily="34" charset="0"/>
                <a:cs typeface="Arial" pitchFamily="34" charset="0"/>
              </a:rPr>
              <a:t>к воздействию переменной температуры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u="sng" dirty="0" smtClean="0">
                <a:latin typeface="Arial" pitchFamily="34" charset="0"/>
                <a:cs typeface="Arial" pitchFamily="34" charset="0"/>
              </a:rPr>
              <a:t>и повышенной влажности</a:t>
            </a:r>
          </a:p>
          <a:p>
            <a:endParaRPr lang="ru-RU" b="1" u="sng" dirty="0">
              <a:latin typeface="Arial" pitchFamily="34" charset="0"/>
              <a:cs typeface="Arial" pitchFamily="34" charset="0"/>
            </a:endParaRPr>
          </a:p>
          <a:p>
            <a:r>
              <a:rPr lang="en-US" b="1" dirty="0">
                <a:latin typeface="Arial" pitchFamily="34" charset="0"/>
                <a:cs typeface="Arial" pitchFamily="34" charset="0"/>
              </a:rPr>
              <a:t>4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 метод 13, ГОСТ  9.401, тип атм.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I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, условия эксплуатации УХЛ2</a:t>
            </a:r>
          </a:p>
        </p:txBody>
      </p:sp>
    </p:spTree>
    <p:extLst>
      <p:ext uri="{BB962C8B-B14F-4D97-AF65-F5344CB8AC3E}">
        <p14:creationId xmlns:p14="http://schemas.microsoft.com/office/powerpoint/2010/main" val="990632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DOC_файлы\Семинары Презентации\Испытания порошковых красок АМИКА, протоколы\фото для вставки\Условное изображение камеры влаги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710" y="1400539"/>
            <a:ext cx="1678486" cy="1227393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ИСПЫТАНИЯ ПЛКМ </a:t>
            </a:r>
            <a:r>
              <a:rPr lang="en-US" dirty="0" smtClean="0">
                <a:solidFill>
                  <a:schemeClr val="bg1"/>
                </a:solidFill>
              </a:rPr>
              <a:t>AMIKA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8" y="476672"/>
            <a:ext cx="8496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Проведение испытаний</a:t>
            </a:r>
          </a:p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(метод 3, ГОСТ  9.401, тип атм.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I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, условия эксплуатации ХЛ1)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8710" y="2651027"/>
            <a:ext cx="16784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latin typeface="Arial" pitchFamily="34" charset="0"/>
                <a:cs typeface="Arial" pitchFamily="34" charset="0"/>
              </a:rPr>
              <a:t>Камера влаги.</a:t>
            </a:r>
          </a:p>
          <a:p>
            <a:r>
              <a:rPr lang="en-US" sz="1200" b="1" dirty="0" smtClean="0">
                <a:latin typeface="Arial" pitchFamily="34" charset="0"/>
                <a:cs typeface="Arial" pitchFamily="34" charset="0"/>
              </a:rPr>
              <a:t>t(+40±2)˚C,</a:t>
            </a:r>
          </a:p>
          <a:p>
            <a:r>
              <a:rPr lang="ru-RU" sz="1200" b="1" dirty="0" smtClean="0">
                <a:latin typeface="Arial" pitchFamily="34" charset="0"/>
                <a:cs typeface="Arial" pitchFamily="34" charset="0"/>
              </a:rPr>
              <a:t>отн.влаж. 97±3%,</a:t>
            </a:r>
          </a:p>
          <a:p>
            <a:r>
              <a:rPr lang="ru-RU" sz="1200" b="1" dirty="0" smtClean="0">
                <a:latin typeface="Arial" pitchFamily="34" charset="0"/>
                <a:cs typeface="Arial" pitchFamily="34" charset="0"/>
              </a:rPr>
              <a:t>2 часа</a:t>
            </a:r>
            <a:endParaRPr lang="ru-RU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трелка вправо 4"/>
          <p:cNvSpPr/>
          <p:nvPr/>
        </p:nvSpPr>
        <p:spPr>
          <a:xfrm>
            <a:off x="2628772" y="1898539"/>
            <a:ext cx="868249" cy="231396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774770" y="1752627"/>
            <a:ext cx="1594460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Откл. обогрев. Выдержка 2 ч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5547313" y="1898539"/>
            <a:ext cx="868249" cy="231396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6530807" y="2680375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latin typeface="Arial" pitchFamily="34" charset="0"/>
                <a:cs typeface="Arial" pitchFamily="34" charset="0"/>
              </a:rPr>
              <a:t>Камера холода.</a:t>
            </a:r>
          </a:p>
          <a:p>
            <a:r>
              <a:rPr lang="en-US" sz="1200" b="1" dirty="0" smtClean="0">
                <a:latin typeface="Arial" pitchFamily="34" charset="0"/>
                <a:cs typeface="Arial" pitchFamily="34" charset="0"/>
              </a:rPr>
              <a:t>t(</a:t>
            </a:r>
            <a:r>
              <a:rPr lang="ru-RU" sz="1200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ru-RU" sz="1200" b="1" dirty="0">
                <a:latin typeface="Arial" pitchFamily="34" charset="0"/>
                <a:cs typeface="Arial" pitchFamily="34" charset="0"/>
              </a:rPr>
              <a:t>3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0±</a:t>
            </a:r>
            <a:r>
              <a:rPr lang="ru-RU" sz="1200" b="1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)˚C,</a:t>
            </a:r>
            <a:endParaRPr lang="ru-RU" sz="12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200" b="1" dirty="0">
                <a:latin typeface="Arial" pitchFamily="34" charset="0"/>
                <a:cs typeface="Arial" pitchFamily="34" charset="0"/>
              </a:rPr>
              <a:t>6</a:t>
            </a:r>
            <a:r>
              <a:rPr lang="ru-RU" sz="1200" b="1" dirty="0" smtClean="0">
                <a:latin typeface="Arial" pitchFamily="34" charset="0"/>
                <a:cs typeface="Arial" pitchFamily="34" charset="0"/>
              </a:rPr>
              <a:t> часов</a:t>
            </a:r>
            <a:endParaRPr lang="ru-RU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Выгнутая вправо стрелка 6"/>
          <p:cNvSpPr/>
          <p:nvPr/>
        </p:nvSpPr>
        <p:spPr>
          <a:xfrm>
            <a:off x="8316416" y="2129936"/>
            <a:ext cx="648071" cy="2414416"/>
          </a:xfrm>
          <a:prstGeom prst="curvedLef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534388" y="5358434"/>
            <a:ext cx="21318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latin typeface="Arial" pitchFamily="34" charset="0"/>
                <a:cs typeface="Arial" pitchFamily="34" charset="0"/>
              </a:rPr>
              <a:t>Аппарат искусст.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latin typeface="Arial" pitchFamily="34" charset="0"/>
                <a:cs typeface="Arial" pitchFamily="34" charset="0"/>
              </a:rPr>
              <a:t>погоды.</a:t>
            </a:r>
          </a:p>
          <a:p>
            <a:r>
              <a:rPr lang="ru-RU" sz="1200" b="1" dirty="0" smtClean="0">
                <a:latin typeface="Arial" pitchFamily="34" charset="0"/>
                <a:cs typeface="Arial" pitchFamily="34" charset="0"/>
              </a:rPr>
              <a:t>Режим 3-17,</a:t>
            </a:r>
          </a:p>
          <a:p>
            <a:r>
              <a:rPr lang="ru-RU" sz="1200" b="1" dirty="0" smtClean="0">
                <a:latin typeface="Arial" pitchFamily="34" charset="0"/>
                <a:cs typeface="Arial" pitchFamily="34" charset="0"/>
              </a:rPr>
              <a:t>5 часов</a:t>
            </a:r>
            <a:endParaRPr lang="ru-RU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856714" y="5291810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latin typeface="Arial" pitchFamily="34" charset="0"/>
                <a:cs typeface="Arial" pitchFamily="34" charset="0"/>
              </a:rPr>
              <a:t>Камера холода.</a:t>
            </a:r>
          </a:p>
          <a:p>
            <a:r>
              <a:rPr lang="en-US" sz="1200" b="1" dirty="0" smtClean="0">
                <a:latin typeface="Arial" pitchFamily="34" charset="0"/>
                <a:cs typeface="Arial" pitchFamily="34" charset="0"/>
              </a:rPr>
              <a:t>t(</a:t>
            </a:r>
            <a:r>
              <a:rPr lang="ru-RU" sz="1200" b="1" dirty="0" smtClean="0">
                <a:latin typeface="Arial" pitchFamily="34" charset="0"/>
                <a:cs typeface="Arial" pitchFamily="34" charset="0"/>
              </a:rPr>
              <a:t>-6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0±</a:t>
            </a:r>
            <a:r>
              <a:rPr lang="ru-RU" sz="1200" b="1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)˚C,</a:t>
            </a:r>
            <a:endParaRPr lang="ru-RU" sz="12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200" b="1" dirty="0" smtClean="0">
                <a:latin typeface="Arial" pitchFamily="34" charset="0"/>
                <a:cs typeface="Arial" pitchFamily="34" charset="0"/>
              </a:rPr>
              <a:t>3 часа</a:t>
            </a:r>
            <a:endParaRPr lang="ru-RU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трелка влево 10"/>
          <p:cNvSpPr/>
          <p:nvPr/>
        </p:nvSpPr>
        <p:spPr>
          <a:xfrm>
            <a:off x="5555438" y="4544350"/>
            <a:ext cx="868249" cy="243349"/>
          </a:xfrm>
          <a:prstGeom prst="lef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323528" y="4188883"/>
            <a:ext cx="2325691" cy="9541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Выдержка на воздухе.</a:t>
            </a:r>
          </a:p>
          <a:p>
            <a:r>
              <a:rPr lang="en-US" sz="1400" b="1" dirty="0" smtClean="0">
                <a:latin typeface="Arial" pitchFamily="34" charset="0"/>
                <a:cs typeface="Arial" pitchFamily="34" charset="0"/>
              </a:rPr>
              <a:t>t(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15-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0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˚C,</a:t>
            </a:r>
          </a:p>
          <a:p>
            <a:r>
              <a:rPr lang="ru-RU" sz="1400" b="1" dirty="0">
                <a:latin typeface="Arial" pitchFamily="34" charset="0"/>
                <a:cs typeface="Arial" pitchFamily="34" charset="0"/>
              </a:rPr>
              <a:t>отн.влаж. н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е более 80%,</a:t>
            </a:r>
          </a:p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>6 часов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Стрелка влево 19"/>
          <p:cNvSpPr/>
          <p:nvPr/>
        </p:nvSpPr>
        <p:spPr>
          <a:xfrm>
            <a:off x="2835315" y="4544351"/>
            <a:ext cx="868249" cy="243349"/>
          </a:xfrm>
          <a:prstGeom prst="lef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3124052" y="3178256"/>
            <a:ext cx="306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Не менее 15 циклов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5" name="Picture 3" descr="D:\DOC_файлы\Семинары Презентации\Испытания порошковых красок АМИКА, протоколы\фото для вставки\схематичное изображение холода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0807" y="1400539"/>
            <a:ext cx="1658639" cy="1227393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3" descr="D:\DOC_файлы\Семинары Презентации\Испытания порошковых красок АМИКА, протоколы\фото для вставки\схематичное изображение холода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8408" y="4105944"/>
            <a:ext cx="1591767" cy="1177908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:\DOC_файлы\Семинары Презентации\Испытания порошковых красок АМИКА, протоколы\фото для вставки\условное изображение погоды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0807" y="3919819"/>
            <a:ext cx="1597941" cy="1438615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8019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 animBg="1"/>
      <p:bldP spid="9" grpId="0" animBg="1"/>
      <p:bldP spid="10" grpId="0"/>
      <p:bldP spid="7" grpId="0" animBg="1"/>
      <p:bldP spid="14" grpId="0"/>
      <p:bldP spid="16" grpId="0"/>
      <p:bldP spid="11" grpId="0" animBg="1"/>
      <p:bldP spid="18" grpId="0" animBg="1"/>
      <p:bldP spid="20" grpId="0" animBg="1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ИСПЫТАНИЯ ПЛКМ </a:t>
            </a:r>
            <a:r>
              <a:rPr lang="en-US" dirty="0" smtClean="0">
                <a:solidFill>
                  <a:schemeClr val="bg1"/>
                </a:solidFill>
              </a:rPr>
              <a:t>AMIKA</a:t>
            </a:r>
            <a:endParaRPr lang="ru-RU" dirty="0">
              <a:solidFill>
                <a:schemeClr val="bg1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7676257"/>
              </p:ext>
            </p:extLst>
          </p:nvPr>
        </p:nvGraphicFramePr>
        <p:xfrm>
          <a:off x="0" y="1772816"/>
          <a:ext cx="9143998" cy="4216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0548"/>
                <a:gridCol w="786738"/>
                <a:gridCol w="1130553"/>
                <a:gridCol w="958645"/>
                <a:gridCol w="884903"/>
                <a:gridCol w="884903"/>
                <a:gridCol w="958645"/>
                <a:gridCol w="884903"/>
                <a:gridCol w="1106129"/>
                <a:gridCol w="848031"/>
              </a:tblGrid>
              <a:tr h="437240">
                <a:tc rowSpan="2">
                  <a:txBody>
                    <a:bodyPr/>
                    <a:lstStyle/>
                    <a:p>
                      <a:r>
                        <a:rPr lang="ru-RU" sz="13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№ испы-тания</a:t>
                      </a:r>
                      <a:endParaRPr lang="ru-RU" sz="13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8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Стадии цикла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sz="11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sz="11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sz="11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sz="11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sz="11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sz="11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sz="11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sz="13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Кол-во циклов, не менее</a:t>
                      </a:r>
                      <a:endParaRPr lang="ru-RU" sz="13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9982">
                <a:tc vMerge="1">
                  <a:txBody>
                    <a:bodyPr/>
                    <a:lstStyle/>
                    <a:p>
                      <a:endParaRPr lang="ru-RU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Камера влаги</a:t>
                      </a:r>
                      <a:endParaRPr lang="ru-RU" sz="13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Выдержка</a:t>
                      </a:r>
                      <a:endParaRPr lang="ru-RU" sz="13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Сернист. газ</a:t>
                      </a:r>
                      <a:endParaRPr lang="ru-RU" sz="13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Камера холода</a:t>
                      </a:r>
                      <a:endParaRPr lang="ru-RU" sz="13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Термо-камера</a:t>
                      </a:r>
                      <a:endParaRPr lang="ru-RU" sz="13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Искусст. погода</a:t>
                      </a:r>
                      <a:endParaRPr lang="ru-RU" sz="13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Камера холода</a:t>
                      </a:r>
                      <a:endParaRPr lang="ru-RU" sz="13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Выдержка</a:t>
                      </a:r>
                      <a:endParaRPr lang="ru-RU" sz="13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 sz="11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9982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40±2˚С, </a:t>
                      </a:r>
                    </a:p>
                    <a:p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97</a:t>
                      </a: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±3%,</a:t>
                      </a:r>
                    </a:p>
                    <a:p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 часа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 часа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-30</a:t>
                      </a: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±3˚С,</a:t>
                      </a:r>
                    </a:p>
                    <a:p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 часов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--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Режим </a:t>
                      </a:r>
                    </a:p>
                    <a:p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3-17,</a:t>
                      </a:r>
                    </a:p>
                    <a:p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 часов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-60±3˚С,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 часа</a:t>
                      </a:r>
                    </a:p>
                    <a:p>
                      <a:endParaRPr lang="ru-RU" sz="12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15-30</a:t>
                      </a: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˚С,</a:t>
                      </a:r>
                    </a:p>
                    <a:p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 более 80%,</a:t>
                      </a:r>
                      <a:endParaRPr kumimoji="0" lang="en-US" sz="1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 часов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15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9982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55±2˚С,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97±3%,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 часов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 часа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Режим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4-16,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 часов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--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15-30˚С,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 более 80%, 2 часа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9982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40±2˚С, </a:t>
                      </a:r>
                    </a:p>
                    <a:p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97</a:t>
                      </a: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±3%,</a:t>
                      </a:r>
                    </a:p>
                    <a:p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 часа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--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5±1мг/м3,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40±2˚С,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97±3%,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 часа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-30</a:t>
                      </a: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±3˚С,</a:t>
                      </a:r>
                    </a:p>
                    <a:p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 часов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--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Режим </a:t>
                      </a:r>
                    </a:p>
                    <a:p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3-17,</a:t>
                      </a:r>
                    </a:p>
                    <a:p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 часов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-60±3˚С,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 часа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15-30</a:t>
                      </a: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˚С,</a:t>
                      </a:r>
                    </a:p>
                    <a:p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 более 80%,</a:t>
                      </a:r>
                      <a:endParaRPr kumimoji="0" lang="en-US" sz="1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 часов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15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9982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40±2˚С,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97±3%,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 часа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 часа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--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-30±3˚С,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 часов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60±2˚С,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 часов,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--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-60±3˚С,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 часа</a:t>
                      </a:r>
                    </a:p>
                    <a:p>
                      <a:endParaRPr lang="ru-RU" sz="12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15-30˚С,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 более 80%,</a:t>
                      </a:r>
                      <a:endParaRPr kumimoji="0" lang="en-US" sz="1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 часов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15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95536" y="548680"/>
            <a:ext cx="84249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1. метод </a:t>
            </a: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3, </a:t>
            </a:r>
            <a:r>
              <a:rPr lang="ru-RU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ГОСТ  </a:t>
            </a: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9.401, тип атм. 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условия </a:t>
            </a: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эксплуатации ХЛ1</a:t>
            </a:r>
          </a:p>
          <a:p>
            <a:pPr lvl="0"/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2. метод 4, </a:t>
            </a:r>
            <a:r>
              <a:rPr lang="ru-RU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ГОСТ </a:t>
            </a: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9.401, </a:t>
            </a:r>
            <a:r>
              <a:rPr lang="ru-RU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тип </a:t>
            </a: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атм. 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условия </a:t>
            </a: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эксплуатации </a:t>
            </a:r>
            <a:r>
              <a:rPr lang="ru-RU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Т1</a:t>
            </a:r>
          </a:p>
          <a:p>
            <a:pPr lvl="0"/>
            <a:r>
              <a:rPr lang="ru-RU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метод 6, </a:t>
            </a:r>
            <a:r>
              <a:rPr lang="ru-RU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ГОСТ  </a:t>
            </a: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9.401, тип атм. 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условия эксплуатации ХЛ1</a:t>
            </a:r>
          </a:p>
          <a:p>
            <a:pPr lvl="0"/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метод 13, ГОСТ  9.401, тип атм. 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условия </a:t>
            </a: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эксплуатации </a:t>
            </a:r>
            <a:r>
              <a:rPr lang="ru-RU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УХЛ2</a:t>
            </a:r>
            <a:endParaRPr lang="ru-RU" sz="1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2300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ИСПЫТАНИЯ ПЛКМ </a:t>
            </a:r>
            <a:r>
              <a:rPr lang="en-US" dirty="0" smtClean="0">
                <a:solidFill>
                  <a:schemeClr val="bg1"/>
                </a:solidFill>
              </a:rPr>
              <a:t>AMIKA</a:t>
            </a:r>
            <a:endParaRPr lang="ru-RU" dirty="0">
              <a:solidFill>
                <a:schemeClr val="bg1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7927959"/>
              </p:ext>
            </p:extLst>
          </p:nvPr>
        </p:nvGraphicFramePr>
        <p:xfrm>
          <a:off x="467544" y="1223830"/>
          <a:ext cx="8280920" cy="427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2288"/>
                <a:gridCol w="2376264"/>
                <a:gridCol w="1368152"/>
                <a:gridCol w="194421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ПК 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AMIKA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Метод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испытания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Прогноз.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с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рок службы покрытия, лет, не менее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Протокол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RAL 6027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П-ЭП-ПЛ-2323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УХЛ2, тип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атм. 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I,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метод 13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2,5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№ 63-2,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03.05.2012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RAL 9016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П-ПЛ-</a:t>
                      </a: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1321</a:t>
                      </a:r>
                      <a:endParaRPr kumimoji="0" lang="ru-RU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ХЛ1, тип атм. </a:t>
                      </a: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II,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метод </a:t>
                      </a: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</a:t>
                      </a:r>
                      <a:endParaRPr kumimoji="0" lang="ru-RU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№ 276,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03.10.2011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Общий протокол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П-ЭП-ПЛ-2323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ХЛ2, тип атм. </a:t>
                      </a: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I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 метод 13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13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№ 38-2, 20.03.2012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Общий протокол</a:t>
                      </a:r>
                    </a:p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П-ПЛ-1321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ХЛ1, тип атм. </a:t>
                      </a: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I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 метод 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№ 39-2, 20.03.2012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Общий протокол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П-ПЛ-1321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Т1, тип атм. </a:t>
                      </a: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I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 метод  4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№ 61-2, 23.04.2012</a:t>
                      </a:r>
                    </a:p>
                    <a:p>
                      <a:endParaRPr lang="ru-RU" sz="14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RAL 3003 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П-ПЛ-1321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ХЛ1, УХЛ1, тип атм. </a:t>
                      </a: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II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 метод 6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№ 484/1-2, 31.08.2016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RAL 7024 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П-ПЛ-1321</a:t>
                      </a:r>
                    </a:p>
                    <a:p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ХЛ1, УХЛ1, тип атм. </a:t>
                      </a: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II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 метод 6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№ 484/4-2, 31.08.2016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691680" y="548680"/>
            <a:ext cx="6120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Протоколы испытаний на стойкость к воздействию климатических факторов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9946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ИСПЫТАНИЯ ПЛКМ </a:t>
            </a:r>
            <a:r>
              <a:rPr lang="en-US" dirty="0" smtClean="0">
                <a:solidFill>
                  <a:schemeClr val="bg1"/>
                </a:solidFill>
              </a:rPr>
              <a:t>AMIKA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12776"/>
            <a:ext cx="2698757" cy="38164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7989" y="1412776"/>
            <a:ext cx="2680146" cy="379649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0525" y="1412775"/>
            <a:ext cx="2684667" cy="379649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8738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ИСПЫТАНИЯ ПЛКМ </a:t>
            </a:r>
            <a:r>
              <a:rPr lang="en-US" dirty="0" smtClean="0">
                <a:solidFill>
                  <a:schemeClr val="bg1"/>
                </a:solidFill>
              </a:rPr>
              <a:t>AMIKA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5536" y="692696"/>
            <a:ext cx="8280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В процессе эксплуатации покрытия подвергаются воздействию различных факторов, изменяющих их защитные и декоративные свойства.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76" y="1412776"/>
            <a:ext cx="4005149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Картинки по запросу изображение дожд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9127" y="1916831"/>
            <a:ext cx="5269768" cy="3513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Картинки по запросу изображение термометров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7" y="2512090"/>
            <a:ext cx="4784138" cy="364506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324884" y="2348880"/>
            <a:ext cx="3960440" cy="150810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sz="8000" b="1" dirty="0" smtClean="0">
                <a:latin typeface="Arial" pitchFamily="34" charset="0"/>
                <a:ea typeface="Calibri"/>
                <a:cs typeface="Arial" pitchFamily="34" charset="0"/>
              </a:rPr>
              <a:t>Cl</a:t>
            </a:r>
            <a:r>
              <a:rPr lang="en-US" sz="8000" b="1" baseline="30000" dirty="0" smtClean="0">
                <a:latin typeface="Arial" pitchFamily="34" charset="0"/>
                <a:ea typeface="Calibri"/>
                <a:cs typeface="Arial" pitchFamily="34" charset="0"/>
              </a:rPr>
              <a:t>-</a:t>
            </a:r>
            <a:r>
              <a:rPr lang="en-US" sz="8000" b="1" dirty="0">
                <a:latin typeface="Arial" pitchFamily="34" charset="0"/>
                <a:ea typeface="Calibri"/>
                <a:cs typeface="Arial" pitchFamily="34" charset="0"/>
              </a:rPr>
              <a:t>, SO</a:t>
            </a:r>
            <a:r>
              <a:rPr lang="en-US" sz="8000" b="1" baseline="-25000" dirty="0">
                <a:latin typeface="Arial" pitchFamily="34" charset="0"/>
                <a:ea typeface="Calibri"/>
                <a:cs typeface="Arial" pitchFamily="34" charset="0"/>
              </a:rPr>
              <a:t>2</a:t>
            </a:r>
            <a:endParaRPr lang="ru-RU" sz="8000" b="1" dirty="0">
              <a:latin typeface="Arial" pitchFamily="34" charset="0"/>
              <a:ea typeface="Calibri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721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ИСПЫТАНИЯ ПЛКМ </a:t>
            </a:r>
            <a:r>
              <a:rPr lang="en-US" dirty="0" smtClean="0">
                <a:solidFill>
                  <a:schemeClr val="bg1"/>
                </a:solidFill>
              </a:rPr>
              <a:t>AMIKA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026" name="Picture 2" descr="D:\DOC_файлы\Семинары Презентации\Испытания порошковых красок АМИКА, протоколы\фото для вставки\обозначение пожарного раздел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269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835696" y="2116306"/>
            <a:ext cx="54726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Испытания по определению характеристик пожароопасности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9293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ИСПЫТАНИЯ ПЛКМ </a:t>
            </a:r>
            <a:r>
              <a:rPr lang="en-US" dirty="0" smtClean="0">
                <a:solidFill>
                  <a:schemeClr val="bg1"/>
                </a:solidFill>
              </a:rPr>
              <a:t>AMIKA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3075" name="Picture 3" descr="D:\DOC_файлы\Семинары Презентации\Испытания порошковых красок АМИКА, протоколы\фото для вставки\стальная дверь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8" y="1009871"/>
            <a:ext cx="3888432" cy="3411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D:\DOC_файлы\Семинары Презентации\Испытания порошковых красок АМИКА, протоколы\фото для вставки\изделия из ал_профиля1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063" y="1772816"/>
            <a:ext cx="2181745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:\DOC_файлы\Семинары Презентации\Испытания порошковых красок АМИКА, протоколы\фото для вставки\лифты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978950"/>
            <a:ext cx="4125838" cy="3094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23528" y="548680"/>
            <a:ext cx="8496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Полимерные покрытия широко применяются в строительстве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5030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ИСПЫТАНИЯ ПЛКМ </a:t>
            </a:r>
            <a:r>
              <a:rPr lang="en-US" dirty="0" smtClean="0">
                <a:solidFill>
                  <a:schemeClr val="bg1"/>
                </a:solidFill>
              </a:rPr>
              <a:t>AMIKA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09249" y="2647204"/>
            <a:ext cx="3456384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Arial" pitchFamily="34" charset="0"/>
                <a:cs typeface="Arial" pitchFamily="34" charset="0"/>
              </a:rPr>
              <a:t>Строительные материалы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48734" y="3296710"/>
            <a:ext cx="2232248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Arial" pitchFamily="34" charset="0"/>
                <a:cs typeface="Arial" pitchFamily="34" charset="0"/>
              </a:rPr>
              <a:t>Горючие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61577" y="3296710"/>
            <a:ext cx="2232248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Arial" pitchFamily="34" charset="0"/>
                <a:cs typeface="Arial" pitchFamily="34" charset="0"/>
              </a:rPr>
              <a:t>Негорючие</a:t>
            </a:r>
          </a:p>
        </p:txBody>
      </p:sp>
      <p:cxnSp>
        <p:nvCxnSpPr>
          <p:cNvPr id="8" name="Прямая со стрелкой 7"/>
          <p:cNvCxnSpPr/>
          <p:nvPr/>
        </p:nvCxnSpPr>
        <p:spPr>
          <a:xfrm flipH="1">
            <a:off x="3177301" y="3016536"/>
            <a:ext cx="1116124" cy="206732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4725473" y="3016536"/>
            <a:ext cx="1728192" cy="206732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17081" y="4298982"/>
            <a:ext cx="1800080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Arial" pitchFamily="34" charset="0"/>
                <a:cs typeface="Arial" pitchFamily="34" charset="0"/>
              </a:rPr>
              <a:t>Слабогорючие (Г1)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20742" y="4298981"/>
            <a:ext cx="2088232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Arial" pitchFamily="34" charset="0"/>
                <a:cs typeface="Arial" pitchFamily="34" charset="0"/>
              </a:rPr>
              <a:t>Умеренногорючие (Г2)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413610" y="4298983"/>
            <a:ext cx="2340260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Arial" pitchFamily="34" charset="0"/>
                <a:cs typeface="Arial" pitchFamily="34" charset="0"/>
              </a:rPr>
              <a:t>Нормальногорючие (Г3)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939719" y="4298983"/>
            <a:ext cx="1908212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Arial" pitchFamily="34" charset="0"/>
                <a:cs typeface="Arial" pitchFamily="34" charset="0"/>
              </a:rPr>
              <a:t>Сильногорючие (Г4)</a:t>
            </a:r>
          </a:p>
        </p:txBody>
      </p:sp>
      <p:cxnSp>
        <p:nvCxnSpPr>
          <p:cNvPr id="16" name="Прямая со стрелкой 15"/>
          <p:cNvCxnSpPr/>
          <p:nvPr/>
        </p:nvCxnSpPr>
        <p:spPr>
          <a:xfrm flipH="1">
            <a:off x="1017121" y="3635264"/>
            <a:ext cx="1103622" cy="596116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2709249" y="3635264"/>
            <a:ext cx="288032" cy="596116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3429329" y="3635264"/>
            <a:ext cx="1296144" cy="596116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4208974" y="3635264"/>
            <a:ext cx="3252803" cy="596116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166897" y="692696"/>
            <a:ext cx="87308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Параметры, характеризующие пожароопасность строительных материалов:</a:t>
            </a:r>
          </a:p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горючесть, 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воспламеняемость,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дымообразующая способность,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токсичность продуктов горения.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183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1" grpId="0" animBg="1"/>
      <p:bldP spid="12" grpId="0" animBg="1"/>
      <p:bldP spid="13" grpId="0" animBg="1"/>
      <p:bldP spid="14" grpId="0" animBg="1"/>
      <p:bldP spid="2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ИСПЫТАНИЯ ПЛКМ </a:t>
            </a:r>
            <a:r>
              <a:rPr lang="en-US" dirty="0" smtClean="0">
                <a:solidFill>
                  <a:schemeClr val="bg1"/>
                </a:solidFill>
              </a:rPr>
              <a:t>AMIKA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7544" y="692696"/>
            <a:ext cx="82089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Д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ля каждого испытания готовят 12 образцов длиной 1000 мм, шириной  190 мм. Толщина образцов должна соответствовать толщине материала, применяемого в реальных условиях.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9288" y="1772816"/>
            <a:ext cx="8064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Для каждого материала проводят три испытания. Каждое из трёх испытаний заключается в одновременном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исследовании </a:t>
            </a:r>
            <a:r>
              <a:rPr lang="ru-RU" dirty="0">
                <a:latin typeface="Arial" pitchFamily="34" charset="0"/>
                <a:cs typeface="Arial" pitchFamily="34" charset="0"/>
              </a:rPr>
              <a:t>четырёх образцов материала.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7544" y="2819488"/>
            <a:ext cx="8064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Продолжительность воздействия на образец  пламени от источника зажигания должна составлять 10 мин. 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7544" y="3717032"/>
            <a:ext cx="80466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Определяют: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- температуру дымовых газов,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- продолжительность  самостоятельного  горения и (или) тления,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- длину повреждения образца,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- массу образца до и после испытания.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3768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ИСПЫТАНИЯ ПЛКМ </a:t>
            </a:r>
            <a:r>
              <a:rPr lang="en-US" dirty="0" smtClean="0">
                <a:solidFill>
                  <a:schemeClr val="bg1"/>
                </a:solidFill>
              </a:rPr>
              <a:t>AMIKA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85" y="1700808"/>
            <a:ext cx="8874621" cy="24634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51520" y="764704"/>
            <a:ext cx="8568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Разделение горючих материалов по группам горючести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2943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ИСПЫТАНИЯ ПЛКМ </a:t>
            </a:r>
            <a:r>
              <a:rPr lang="en-US" dirty="0" smtClean="0">
                <a:solidFill>
                  <a:schemeClr val="bg1"/>
                </a:solidFill>
              </a:rPr>
              <a:t>AMIKA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8" y="620688"/>
            <a:ext cx="8568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u="sng" dirty="0" smtClean="0">
                <a:latin typeface="Arial" pitchFamily="34" charset="0"/>
                <a:cs typeface="Arial" pitchFamily="34" charset="0"/>
              </a:rPr>
              <a:t>Воспламеняемость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– способность  веществ и материалов к воспламенению.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27784" y="2348880"/>
            <a:ext cx="396044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Горючие строительные материалы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990020"/>
            <a:ext cx="85689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>
                <a:latin typeface="Arial" pitchFamily="34" charset="0"/>
                <a:cs typeface="Arial" pitchFamily="34" charset="0"/>
              </a:rPr>
              <a:t>Критическая поверхностная плотность теплового потока</a:t>
            </a:r>
            <a:r>
              <a:rPr lang="ru-RU" dirty="0">
                <a:latin typeface="Arial" pitchFamily="34" charset="0"/>
                <a:cs typeface="Arial" pitchFamily="34" charset="0"/>
              </a:rPr>
              <a:t> (КППТП) - минимальное значение поверхностной плотности теплового потока, при котором возникает устойчивое пламенное горение.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88272" y="3089256"/>
            <a:ext cx="313160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u="sng" dirty="0" smtClean="0">
                <a:latin typeface="Arial" pitchFamily="34" charset="0"/>
                <a:cs typeface="Arial" pitchFamily="34" charset="0"/>
              </a:rPr>
              <a:t>Трудновоспламеняемые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(В1)</a:t>
            </a:r>
          </a:p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КППТП (кВт/м2) 35 и более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32212" y="4242445"/>
            <a:ext cx="3159968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u="sng" dirty="0" smtClean="0">
                <a:latin typeface="Arial" pitchFamily="34" charset="0"/>
                <a:cs typeface="Arial" pitchFamily="34" charset="0"/>
              </a:rPr>
              <a:t>Умеренновоспламеняемые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(В2)</a:t>
            </a:r>
          </a:p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КППТП от 20 до 35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868144" y="3089255"/>
            <a:ext cx="2808312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u="sng" dirty="0" smtClean="0">
                <a:latin typeface="Arial" pitchFamily="34" charset="0"/>
                <a:cs typeface="Arial" pitchFamily="34" charset="0"/>
              </a:rPr>
              <a:t>Легковоспламеняемые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(В3)</a:t>
            </a:r>
          </a:p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КППТП менее 20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flipH="1">
            <a:off x="1835696" y="2718212"/>
            <a:ext cx="1584176" cy="26944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stCxn id="5" idx="2"/>
          </p:cNvCxnSpPr>
          <p:nvPr/>
        </p:nvCxnSpPr>
        <p:spPr>
          <a:xfrm flipH="1">
            <a:off x="4283968" y="2718212"/>
            <a:ext cx="324036" cy="134956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5364088" y="2718212"/>
            <a:ext cx="1656184" cy="26944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626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/>
      <p:bldP spid="8" grpId="0" animBg="1"/>
      <p:bldP spid="9" grpId="0" animBg="1"/>
      <p:bldP spid="1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ИСПЫТАНИЯ ПЛКМ </a:t>
            </a:r>
            <a:r>
              <a:rPr lang="en-US" dirty="0" smtClean="0">
                <a:solidFill>
                  <a:schemeClr val="bg1"/>
                </a:solidFill>
              </a:rPr>
              <a:t>AMIKA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8" y="620688"/>
            <a:ext cx="84249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Для испытаний изготавливают 15 образцов, имеющих форму квадрата, со стороной 165 мм и отклонением минус 5 мм. Толщина образцов должна составлять не более 70 мм. При каждой величине ППТП испытания проводят на трех образцах.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9393" y="1916832"/>
            <a:ext cx="8424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u="sng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Первый этап: </a:t>
            </a:r>
            <a:r>
              <a:rPr lang="ru-RU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величина ППТП 30 кВт/м2, </a:t>
            </a:r>
            <a:r>
              <a:rPr 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по </a:t>
            </a:r>
            <a:r>
              <a:rPr lang="ru-RU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истечении 15 мин или при воспламенении образца испытание </a:t>
            </a:r>
            <a:r>
              <a:rPr 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прекращают.</a:t>
            </a:r>
            <a:endParaRPr lang="ru-RU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79912" y="2708920"/>
            <a:ext cx="129614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30 кВт/м2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Прямая со стрелкой 9"/>
          <p:cNvCxnSpPr>
            <a:stCxn id="8" idx="1"/>
          </p:cNvCxnSpPr>
          <p:nvPr/>
        </p:nvCxnSpPr>
        <p:spPr>
          <a:xfrm flipH="1">
            <a:off x="3131840" y="2893586"/>
            <a:ext cx="648072" cy="184666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5076056" y="2916386"/>
            <a:ext cx="432048" cy="161866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547664" y="3123118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воспламенение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292080" y="3123118"/>
            <a:ext cx="23230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н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ет воспламенения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979712" y="3645024"/>
            <a:ext cx="122413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20 кВт/м2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499195" y="3645024"/>
            <a:ext cx="122413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40 кВт/м2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4" name="Прямая со стрелкой 23"/>
          <p:cNvCxnSpPr/>
          <p:nvPr/>
        </p:nvCxnSpPr>
        <p:spPr>
          <a:xfrm flipH="1">
            <a:off x="1403648" y="4014356"/>
            <a:ext cx="864096" cy="206732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1151620" y="4221088"/>
            <a:ext cx="994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да – В3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131840" y="4221088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нет – В2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8" name="Прямая со стрелкой 27"/>
          <p:cNvCxnSpPr>
            <a:endCxn id="26" idx="0"/>
          </p:cNvCxnSpPr>
          <p:nvPr/>
        </p:nvCxnSpPr>
        <p:spPr>
          <a:xfrm>
            <a:off x="2843808" y="4014356"/>
            <a:ext cx="828092" cy="206732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H="1">
            <a:off x="5241517" y="4021397"/>
            <a:ext cx="864096" cy="206732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4989489" y="4228129"/>
            <a:ext cx="540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да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077720" y="4228129"/>
            <a:ext cx="1238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нет – В1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2" name="Прямая со стрелкой 31"/>
          <p:cNvCxnSpPr/>
          <p:nvPr/>
        </p:nvCxnSpPr>
        <p:spPr>
          <a:xfrm>
            <a:off x="6681677" y="4021397"/>
            <a:ext cx="507695" cy="206732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2195736" y="3463224"/>
            <a:ext cx="144016" cy="152574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 flipH="1">
            <a:off x="6372200" y="3463224"/>
            <a:ext cx="309477" cy="152574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809582" y="4797152"/>
            <a:ext cx="122413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1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0 кВт/м2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0" name="Прямая со стрелкой 39"/>
          <p:cNvCxnSpPr/>
          <p:nvPr/>
        </p:nvCxnSpPr>
        <p:spPr>
          <a:xfrm>
            <a:off x="1349642" y="4575304"/>
            <a:ext cx="144016" cy="152574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6876256" y="4777917"/>
            <a:ext cx="122413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50 кВт/м2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8" name="Прямая со стрелкой 47"/>
          <p:cNvCxnSpPr/>
          <p:nvPr/>
        </p:nvCxnSpPr>
        <p:spPr>
          <a:xfrm flipH="1">
            <a:off x="7178850" y="4590420"/>
            <a:ext cx="129454" cy="137458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1605660" y="5358886"/>
            <a:ext cx="540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да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0" name="Прямая со стрелкой 59"/>
          <p:cNvCxnSpPr>
            <a:endCxn id="59" idx="1"/>
          </p:cNvCxnSpPr>
          <p:nvPr/>
        </p:nvCxnSpPr>
        <p:spPr>
          <a:xfrm>
            <a:off x="1502042" y="5260232"/>
            <a:ext cx="103618" cy="28332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2346021" y="5373216"/>
            <a:ext cx="122413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5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кВт/м2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6" name="Прямая со стрелкой 65"/>
          <p:cNvCxnSpPr/>
          <p:nvPr/>
        </p:nvCxnSpPr>
        <p:spPr>
          <a:xfrm>
            <a:off x="2051720" y="5546071"/>
            <a:ext cx="216024" cy="76287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4680012" y="4798684"/>
            <a:ext cx="122413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35 кВт/м2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0" name="Прямая со стрелкой 69"/>
          <p:cNvCxnSpPr/>
          <p:nvPr/>
        </p:nvCxnSpPr>
        <p:spPr>
          <a:xfrm>
            <a:off x="5148064" y="4590420"/>
            <a:ext cx="144016" cy="152574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4680012" y="5214882"/>
            <a:ext cx="1224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да – В2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нет – В1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363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" grpId="0" animBg="1"/>
      <p:bldP spid="16" grpId="0"/>
      <p:bldP spid="17" grpId="0"/>
      <p:bldP spid="21" grpId="0" animBg="1"/>
      <p:bldP spid="22" grpId="0" animBg="1"/>
      <p:bldP spid="25" grpId="0"/>
      <p:bldP spid="26" grpId="0"/>
      <p:bldP spid="30" grpId="0"/>
      <p:bldP spid="31" grpId="0"/>
      <p:bldP spid="39" grpId="0" animBg="1"/>
      <p:bldP spid="47" grpId="0" animBg="1"/>
      <p:bldP spid="59" grpId="0"/>
      <p:bldP spid="61" grpId="0" animBg="1"/>
      <p:bldP spid="69" grpId="0" animBg="1"/>
      <p:bldP spid="7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ИСПЫТАНИЯ ПЛКМ </a:t>
            </a:r>
            <a:r>
              <a:rPr lang="en-US" dirty="0" smtClean="0">
                <a:solidFill>
                  <a:schemeClr val="bg1"/>
                </a:solidFill>
              </a:rPr>
              <a:t>AMIKA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0" y="692696"/>
            <a:ext cx="8496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Для </a:t>
            </a:r>
            <a:r>
              <a:rPr lang="ru-RU" dirty="0">
                <a:latin typeface="Arial" pitchFamily="34" charset="0"/>
                <a:cs typeface="Arial" pitchFamily="34" charset="0"/>
              </a:rPr>
              <a:t>классификации материалов по </a:t>
            </a:r>
            <a:r>
              <a:rPr lang="ru-RU" b="1" u="sng" dirty="0">
                <a:latin typeface="Arial" pitchFamily="34" charset="0"/>
                <a:cs typeface="Arial" pitchFamily="34" charset="0"/>
              </a:rPr>
              <a:t>дымообразующей </a:t>
            </a:r>
            <a:r>
              <a:rPr lang="ru-RU" b="1" u="sng" dirty="0" smtClean="0">
                <a:latin typeface="Arial" pitchFamily="34" charset="0"/>
                <a:cs typeface="Arial" pitchFamily="34" charset="0"/>
              </a:rPr>
              <a:t>способности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используется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коэффициент дымообразования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0" y="1484784"/>
            <a:ext cx="84969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Коэффициент дымообразования - показатель, характеризующий оптическую плотность дыма, образующегося при пламенном горении или термоокислительной деструкции (тлении) определенного количества твердого вещества (материала) в условиях специальных испытаний.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707904" y="2908980"/>
            <a:ext cx="158417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Материалы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528" y="3625503"/>
            <a:ext cx="2520280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Arial" pitchFamily="34" charset="0"/>
                <a:cs typeface="Arial" pitchFamily="34" charset="0"/>
              </a:rPr>
              <a:t>С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малой</a:t>
            </a:r>
          </a:p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дымообраз</a:t>
            </a:r>
            <a:r>
              <a:rPr lang="ru-RU" dirty="0">
                <a:latin typeface="Arial" pitchFamily="34" charset="0"/>
                <a:cs typeface="Arial" pitchFamily="34" charset="0"/>
              </a:rPr>
              <a:t>.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спос-тью</a:t>
            </a:r>
          </a:p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Д1</a:t>
            </a:r>
          </a:p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Кд до 50 м2/кг (вкл.)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47864" y="3625504"/>
            <a:ext cx="2520280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Arial" pitchFamily="34" charset="0"/>
                <a:cs typeface="Arial" pitchFamily="34" charset="0"/>
              </a:rPr>
              <a:t>С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умеренной </a:t>
            </a:r>
            <a:r>
              <a:rPr lang="ru-RU" dirty="0">
                <a:latin typeface="Arial" pitchFamily="34" charset="0"/>
                <a:cs typeface="Arial" pitchFamily="34" charset="0"/>
              </a:rPr>
              <a:t>дымообраз.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спос-тью</a:t>
            </a:r>
          </a:p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Д2</a:t>
            </a:r>
          </a:p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50-500 м2/кг (вкл.)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72200" y="3625502"/>
            <a:ext cx="2520280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Arial" pitchFamily="34" charset="0"/>
                <a:cs typeface="Arial" pitchFamily="34" charset="0"/>
              </a:rPr>
              <a:t>С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высокой </a:t>
            </a:r>
            <a:r>
              <a:rPr lang="ru-RU" dirty="0">
                <a:latin typeface="Arial" pitchFamily="34" charset="0"/>
                <a:cs typeface="Arial" pitchFamily="34" charset="0"/>
              </a:rPr>
              <a:t>дымообраз.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спос-тью</a:t>
            </a:r>
          </a:p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Д3</a:t>
            </a:r>
          </a:p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Свыше 500 м2/кг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1" name="Прямая со стрелкой 10"/>
          <p:cNvCxnSpPr>
            <a:stCxn id="6" idx="1"/>
          </p:cNvCxnSpPr>
          <p:nvPr/>
        </p:nvCxnSpPr>
        <p:spPr>
          <a:xfrm flipH="1">
            <a:off x="1691680" y="3093646"/>
            <a:ext cx="2016224" cy="407362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4211960" y="3278312"/>
            <a:ext cx="396044" cy="222696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6" idx="3"/>
          </p:cNvCxnSpPr>
          <p:nvPr/>
        </p:nvCxnSpPr>
        <p:spPr>
          <a:xfrm>
            <a:off x="5292080" y="3093646"/>
            <a:ext cx="2016224" cy="407362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8982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animBg="1"/>
      <p:bldP spid="7" grpId="0" animBg="1"/>
      <p:bldP spid="8" grpId="0" animBg="1"/>
      <p:bldP spid="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ИСПЫТАНИЯ ПЛКМ </a:t>
            </a:r>
            <a:r>
              <a:rPr lang="en-US" dirty="0" smtClean="0">
                <a:solidFill>
                  <a:schemeClr val="bg1"/>
                </a:solidFill>
              </a:rPr>
              <a:t>AMIKA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8" y="620688"/>
            <a:ext cx="8568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Сущность метода определения коэффициента дымообразования заключается в определении оптической плотности дыма, образующегося при горении или тлении известного количества испытуемого вещества или материала, распределенного в заданном объеме.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1988840"/>
            <a:ext cx="2701973" cy="38164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988840"/>
            <a:ext cx="2711669" cy="38164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2519" y="1988840"/>
            <a:ext cx="2698757" cy="38164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2310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ИСПЫТАНИЯ ПЛКМ </a:t>
            </a:r>
            <a:r>
              <a:rPr lang="en-US" dirty="0" smtClean="0">
                <a:solidFill>
                  <a:schemeClr val="bg1"/>
                </a:solidFill>
              </a:rPr>
              <a:t>AMIKA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0" y="620688"/>
            <a:ext cx="8568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Показатель </a:t>
            </a:r>
            <a:r>
              <a:rPr lang="ru-RU" b="1" u="sng" dirty="0">
                <a:latin typeface="Arial" pitchFamily="34" charset="0"/>
                <a:cs typeface="Arial" pitchFamily="34" charset="0"/>
              </a:rPr>
              <a:t>токсичности продуктов горения</a:t>
            </a:r>
            <a:r>
              <a:rPr lang="ru-RU" dirty="0">
                <a:latin typeface="Arial" pitchFamily="34" charset="0"/>
                <a:cs typeface="Arial" pitchFamily="34" charset="0"/>
              </a:rPr>
              <a:t> - отношение количества материала к единице объема замкнутого пространства, в котором образующиеся при горении материала газообразные продукты вызывают гибель 50% подопытных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животных (Н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CL50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г/м3).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0987" y="1988840"/>
            <a:ext cx="85689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Значение показателя токсичности продуктов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применяется </a:t>
            </a:r>
            <a:r>
              <a:rPr lang="ru-RU" dirty="0">
                <a:latin typeface="Arial" pitchFamily="34" charset="0"/>
                <a:cs typeface="Arial" pitchFamily="34" charset="0"/>
              </a:rPr>
              <a:t>для сравнительной оценки полимерных материалов, а также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включается </a:t>
            </a:r>
            <a:r>
              <a:rPr lang="ru-RU" dirty="0">
                <a:latin typeface="Arial" pitchFamily="34" charset="0"/>
                <a:cs typeface="Arial" pitchFamily="34" charset="0"/>
              </a:rPr>
              <a:t>в технические условия и стандарты на отделочные и теплоизоляционные материалы.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7494435"/>
              </p:ext>
            </p:extLst>
          </p:nvPr>
        </p:nvGraphicFramePr>
        <p:xfrm>
          <a:off x="332995" y="2858718"/>
          <a:ext cx="8424935" cy="3001456"/>
        </p:xfrm>
        <a:graphic>
          <a:graphicData uri="http://schemas.openxmlformats.org/drawingml/2006/table">
            <a:tbl>
              <a:tblPr/>
              <a:tblGrid>
                <a:gridCol w="2767793"/>
                <a:gridCol w="602181"/>
                <a:gridCol w="837979"/>
                <a:gridCol w="847008"/>
                <a:gridCol w="737168"/>
                <a:gridCol w="947819"/>
                <a:gridCol w="532860"/>
                <a:gridCol w="1152127"/>
              </a:tblGrid>
              <a:tr h="307218">
                <a:tc>
                  <a:txBody>
                    <a:bodyPr/>
                    <a:lstStyle/>
                    <a:p>
                      <a:pPr fontAlgn="t"/>
                      <a:endParaRPr lang="ru-RU" sz="1600" dirty="0">
                        <a:effectLst/>
                      </a:endParaRPr>
                    </a:p>
                  </a:txBody>
                  <a:tcPr marL="82290" marR="82290" marT="41145" marB="4114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endParaRPr lang="ru-RU" sz="1600" dirty="0">
                        <a:effectLst/>
                      </a:endParaRPr>
                    </a:p>
                  </a:txBody>
                  <a:tcPr marL="82290" marR="82290" marT="41145" marB="4114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fontAlgn="t"/>
                      <a:endParaRPr lang="ru-RU" sz="1600" dirty="0">
                        <a:effectLst/>
                      </a:endParaRPr>
                    </a:p>
                  </a:txBody>
                  <a:tcPr marL="82290" marR="82290" marT="41145" marB="4114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fontAlgn="t"/>
                      <a:endParaRPr lang="ru-RU" sz="1600" dirty="0">
                        <a:effectLst/>
                      </a:endParaRPr>
                    </a:p>
                  </a:txBody>
                  <a:tcPr marL="82290" marR="82290" marT="41145" marB="4114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fontAlgn="t"/>
                      <a:endParaRPr lang="ru-RU" sz="1600" dirty="0">
                        <a:effectLst/>
                      </a:endParaRPr>
                    </a:p>
                  </a:txBody>
                  <a:tcPr marL="82290" marR="82290" marT="41145" marB="4114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36918"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600" dirty="0">
                          <a:solidFill>
                            <a:srgbClr val="2D2D2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Класс опасности</a:t>
                      </a:r>
                    </a:p>
                  </a:txBody>
                  <a:tcPr marL="82290" marR="82290" marT="41145" marB="4114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 fontAlgn="base"/>
                      <a:r>
                        <a:rPr lang="ru-RU" sz="1600" dirty="0" smtClean="0">
                          <a:solidFill>
                            <a:srgbClr val="2D2D2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</a:t>
                      </a:r>
                      <a:r>
                        <a:rPr lang="en-US" sz="1600" dirty="0" smtClean="0">
                          <a:solidFill>
                            <a:srgbClr val="2D2D2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CL50</a:t>
                      </a:r>
                      <a:r>
                        <a:rPr lang="ru-RU" sz="1600" dirty="0" smtClean="0">
                          <a:solidFill>
                            <a:srgbClr val="2D2D2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 г</a:t>
                      </a:r>
                      <a:r>
                        <a:rPr lang="en-US" sz="1600" dirty="0" smtClean="0">
                          <a:solidFill>
                            <a:srgbClr val="2D2D2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/</a:t>
                      </a:r>
                      <a:r>
                        <a:rPr lang="ru-RU" sz="1600" dirty="0" smtClean="0">
                          <a:solidFill>
                            <a:srgbClr val="2D2D2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м</a:t>
                      </a:r>
                      <a:r>
                        <a:rPr lang="en-US" sz="1600" dirty="0" smtClean="0">
                          <a:solidFill>
                            <a:srgbClr val="2D2D2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r>
                        <a:rPr lang="ru-RU" sz="1600" dirty="0" smtClean="0">
                          <a:solidFill>
                            <a:srgbClr val="2D2D2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ru-RU" sz="1600" dirty="0">
                          <a:solidFill>
                            <a:srgbClr val="2D2D2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при времени экспозиции, мин</a:t>
                      </a:r>
                    </a:p>
                  </a:txBody>
                  <a:tcPr marL="82290" marR="82290" marT="41145" marB="4114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7218">
                <a:tc>
                  <a:txBody>
                    <a:bodyPr/>
                    <a:lstStyle/>
                    <a:p>
                      <a:pPr fontAlgn="base"/>
                      <a:endParaRPr lang="ru-RU" sz="1600" dirty="0">
                        <a:solidFill>
                          <a:srgbClr val="2D2D2D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2290" marR="82290" marT="41145" marB="4114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ase"/>
                      <a:r>
                        <a:rPr lang="ru-RU" sz="1600" dirty="0">
                          <a:solidFill>
                            <a:srgbClr val="2D2D2D"/>
                          </a:solidFill>
                          <a:effectLst/>
                        </a:rPr>
                        <a:t>5</a:t>
                      </a:r>
                    </a:p>
                  </a:txBody>
                  <a:tcPr marL="82290" marR="82290" marT="41145" marB="4114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ase"/>
                      <a:endParaRPr lang="ru-RU" sz="1600" dirty="0">
                        <a:solidFill>
                          <a:srgbClr val="2D2D2D"/>
                        </a:solidFill>
                        <a:effectLst/>
                      </a:endParaRPr>
                    </a:p>
                  </a:txBody>
                  <a:tcPr marL="82290" marR="82290" marT="41145" marB="4114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ase"/>
                      <a:r>
                        <a:rPr lang="ru-RU" sz="1600" dirty="0">
                          <a:solidFill>
                            <a:srgbClr val="2D2D2D"/>
                          </a:solidFill>
                          <a:effectLst/>
                        </a:rPr>
                        <a:t>15</a:t>
                      </a:r>
                    </a:p>
                  </a:txBody>
                  <a:tcPr marL="82290" marR="82290" marT="41145" marB="4114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ase"/>
                      <a:endParaRPr lang="ru-RU" sz="1600" dirty="0">
                        <a:solidFill>
                          <a:srgbClr val="2D2D2D"/>
                        </a:solidFill>
                        <a:effectLst/>
                      </a:endParaRPr>
                    </a:p>
                  </a:txBody>
                  <a:tcPr marL="82290" marR="82290" marT="41145" marB="4114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ase"/>
                      <a:r>
                        <a:rPr lang="ru-RU" sz="1600" dirty="0">
                          <a:solidFill>
                            <a:srgbClr val="2D2D2D"/>
                          </a:solidFill>
                          <a:effectLst/>
                        </a:rPr>
                        <a:t>30</a:t>
                      </a:r>
                    </a:p>
                  </a:txBody>
                  <a:tcPr marL="82290" marR="82290" marT="41145" marB="4114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ase"/>
                      <a:endParaRPr lang="ru-RU" sz="1600" dirty="0">
                        <a:solidFill>
                          <a:srgbClr val="2D2D2D"/>
                        </a:solidFill>
                        <a:effectLst/>
                      </a:endParaRPr>
                    </a:p>
                  </a:txBody>
                  <a:tcPr marL="82290" marR="82290" marT="41145" marB="4114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600" dirty="0" smtClean="0">
                          <a:solidFill>
                            <a:srgbClr val="2D2D2D"/>
                          </a:solidFill>
                          <a:effectLst/>
                        </a:rPr>
                        <a:t>60</a:t>
                      </a:r>
                      <a:endParaRPr lang="ru-RU" sz="1600" dirty="0">
                        <a:solidFill>
                          <a:srgbClr val="2D2D2D"/>
                        </a:solidFill>
                        <a:effectLst/>
                      </a:endParaRPr>
                    </a:p>
                  </a:txBody>
                  <a:tcPr marL="82290" marR="82290" marT="41145" marB="4114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7772">
                <a:tc>
                  <a:txBody>
                    <a:bodyPr/>
                    <a:lstStyle/>
                    <a:p>
                      <a:pPr fontAlgn="base"/>
                      <a:r>
                        <a:rPr lang="ru-RU" sz="1600" dirty="0">
                          <a:solidFill>
                            <a:srgbClr val="2D2D2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Чрезвычайно </a:t>
                      </a:r>
                      <a:r>
                        <a:rPr lang="ru-RU" sz="1600" dirty="0" smtClean="0">
                          <a:solidFill>
                            <a:srgbClr val="2D2D2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опасные (Т4)</a:t>
                      </a:r>
                      <a:endParaRPr lang="ru-RU" sz="1600" dirty="0">
                        <a:solidFill>
                          <a:srgbClr val="2D2D2D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2290" marR="82290" marT="41145" marB="4114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ase"/>
                      <a:r>
                        <a:rPr lang="ru-RU" sz="1600" dirty="0">
                          <a:solidFill>
                            <a:srgbClr val="2D2D2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До 25</a:t>
                      </a:r>
                    </a:p>
                  </a:txBody>
                  <a:tcPr marL="82290" marR="82290" marT="41145" marB="4114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ase"/>
                      <a:endParaRPr lang="ru-RU" sz="1600" dirty="0">
                        <a:solidFill>
                          <a:srgbClr val="2D2D2D"/>
                        </a:solidFill>
                        <a:effectLst/>
                      </a:endParaRPr>
                    </a:p>
                  </a:txBody>
                  <a:tcPr marL="82290" marR="82290" marT="41145" marB="4114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ase"/>
                      <a:r>
                        <a:rPr lang="ru-RU" sz="1600" dirty="0">
                          <a:solidFill>
                            <a:srgbClr val="2D2D2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До 17</a:t>
                      </a:r>
                    </a:p>
                  </a:txBody>
                  <a:tcPr marL="82290" marR="82290" marT="41145" marB="4114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ase"/>
                      <a:endParaRPr lang="ru-RU" sz="1600" dirty="0">
                        <a:solidFill>
                          <a:srgbClr val="2D2D2D"/>
                        </a:solidFill>
                        <a:effectLst/>
                      </a:endParaRPr>
                    </a:p>
                  </a:txBody>
                  <a:tcPr marL="82290" marR="82290" marT="41145" marB="4114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ase"/>
                      <a:r>
                        <a:rPr lang="ru-RU" sz="1600" dirty="0">
                          <a:solidFill>
                            <a:srgbClr val="2D2D2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До 13</a:t>
                      </a:r>
                    </a:p>
                  </a:txBody>
                  <a:tcPr marL="82290" marR="82290" marT="41145" marB="4114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ase"/>
                      <a:endParaRPr lang="ru-RU" sz="1600" dirty="0">
                        <a:solidFill>
                          <a:srgbClr val="2D2D2D"/>
                        </a:solidFill>
                        <a:effectLst/>
                      </a:endParaRPr>
                    </a:p>
                  </a:txBody>
                  <a:tcPr marL="82290" marR="82290" marT="41145" marB="4114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600" dirty="0">
                          <a:solidFill>
                            <a:srgbClr val="2D2D2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До 10</a:t>
                      </a:r>
                    </a:p>
                  </a:txBody>
                  <a:tcPr marL="82290" marR="82290" marT="41145" marB="4114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fontAlgn="base"/>
                      <a:r>
                        <a:rPr lang="ru-RU" sz="1600" dirty="0" smtClean="0">
                          <a:solidFill>
                            <a:srgbClr val="2D2D2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Высокоопасные (Т3)</a:t>
                      </a:r>
                      <a:endParaRPr lang="ru-RU" sz="1600" dirty="0">
                        <a:solidFill>
                          <a:srgbClr val="2D2D2D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2290" marR="82290" marT="41145" marB="4114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ase"/>
                      <a:r>
                        <a:rPr lang="ru-RU" sz="1600" dirty="0">
                          <a:solidFill>
                            <a:srgbClr val="2D2D2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25-70</a:t>
                      </a:r>
                    </a:p>
                  </a:txBody>
                  <a:tcPr marL="82290" marR="82290" marT="41145" marB="4114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ase"/>
                      <a:endParaRPr lang="ru-RU" sz="1600">
                        <a:solidFill>
                          <a:srgbClr val="2D2D2D"/>
                        </a:solidFill>
                        <a:effectLst/>
                      </a:endParaRPr>
                    </a:p>
                  </a:txBody>
                  <a:tcPr marL="82290" marR="82290" marT="41145" marB="4114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ase"/>
                      <a:r>
                        <a:rPr lang="ru-RU" sz="1600" dirty="0">
                          <a:solidFill>
                            <a:srgbClr val="2D2D2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17-50</a:t>
                      </a:r>
                    </a:p>
                  </a:txBody>
                  <a:tcPr marL="82290" marR="82290" marT="41145" marB="4114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ase"/>
                      <a:endParaRPr lang="ru-RU" sz="1600" dirty="0">
                        <a:solidFill>
                          <a:srgbClr val="2D2D2D"/>
                        </a:solidFill>
                        <a:effectLst/>
                      </a:endParaRPr>
                    </a:p>
                  </a:txBody>
                  <a:tcPr marL="82290" marR="82290" marT="41145" marB="4114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ase"/>
                      <a:r>
                        <a:rPr lang="ru-RU" sz="1600" dirty="0">
                          <a:solidFill>
                            <a:srgbClr val="2D2D2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13-40</a:t>
                      </a:r>
                    </a:p>
                  </a:txBody>
                  <a:tcPr marL="82290" marR="82290" marT="41145" marB="4114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ase"/>
                      <a:endParaRPr lang="ru-RU" sz="1600">
                        <a:solidFill>
                          <a:srgbClr val="2D2D2D"/>
                        </a:solidFill>
                        <a:effectLst/>
                      </a:endParaRPr>
                    </a:p>
                  </a:txBody>
                  <a:tcPr marL="82290" marR="82290" marT="41145" marB="4114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600" dirty="0">
                          <a:solidFill>
                            <a:srgbClr val="2D2D2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10-30</a:t>
                      </a:r>
                    </a:p>
                  </a:txBody>
                  <a:tcPr marL="82290" marR="82290" marT="41145" marB="4114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fontAlgn="base"/>
                      <a:r>
                        <a:rPr lang="ru-RU" sz="1600" dirty="0" smtClean="0">
                          <a:solidFill>
                            <a:srgbClr val="2D2D2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Умеренноопасные (Т2)</a:t>
                      </a:r>
                      <a:endParaRPr lang="ru-RU" sz="1600" dirty="0">
                        <a:solidFill>
                          <a:srgbClr val="2D2D2D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2290" marR="82290" marT="41145" marB="4114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ase"/>
                      <a:r>
                        <a:rPr lang="ru-RU" sz="1600" dirty="0">
                          <a:solidFill>
                            <a:srgbClr val="2D2D2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70-210</a:t>
                      </a:r>
                    </a:p>
                  </a:txBody>
                  <a:tcPr marL="82290" marR="82290" marT="41145" marB="4114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ase"/>
                      <a:endParaRPr lang="ru-RU" sz="1600">
                        <a:solidFill>
                          <a:srgbClr val="2D2D2D"/>
                        </a:solidFill>
                        <a:effectLst/>
                      </a:endParaRPr>
                    </a:p>
                  </a:txBody>
                  <a:tcPr marL="82290" marR="82290" marT="41145" marB="4114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ase"/>
                      <a:r>
                        <a:rPr lang="ru-RU" sz="1600" dirty="0">
                          <a:solidFill>
                            <a:srgbClr val="2D2D2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50-150</a:t>
                      </a:r>
                    </a:p>
                  </a:txBody>
                  <a:tcPr marL="82290" marR="82290" marT="41145" marB="4114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ase"/>
                      <a:endParaRPr lang="ru-RU" sz="1600" dirty="0">
                        <a:solidFill>
                          <a:srgbClr val="2D2D2D"/>
                        </a:solidFill>
                        <a:effectLst/>
                      </a:endParaRPr>
                    </a:p>
                  </a:txBody>
                  <a:tcPr marL="82290" marR="82290" marT="41145" marB="4114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ase"/>
                      <a:r>
                        <a:rPr lang="ru-RU" sz="1600" dirty="0">
                          <a:solidFill>
                            <a:srgbClr val="2D2D2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40-120</a:t>
                      </a:r>
                    </a:p>
                  </a:txBody>
                  <a:tcPr marL="82290" marR="82290" marT="41145" marB="4114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ase"/>
                      <a:endParaRPr lang="ru-RU" sz="1600" dirty="0">
                        <a:solidFill>
                          <a:srgbClr val="2D2D2D"/>
                        </a:solidFill>
                        <a:effectLst/>
                      </a:endParaRPr>
                    </a:p>
                  </a:txBody>
                  <a:tcPr marL="82290" marR="82290" marT="41145" marB="4114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600" dirty="0">
                          <a:solidFill>
                            <a:srgbClr val="2D2D2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30-90</a:t>
                      </a:r>
                    </a:p>
                  </a:txBody>
                  <a:tcPr marL="82290" marR="82290" marT="41145" marB="4114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40410">
                <a:tc>
                  <a:txBody>
                    <a:bodyPr/>
                    <a:lstStyle/>
                    <a:p>
                      <a:pPr fontAlgn="base"/>
                      <a:r>
                        <a:rPr lang="ru-RU" sz="1600" dirty="0" smtClean="0">
                          <a:solidFill>
                            <a:srgbClr val="2D2D2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Малоопасные</a:t>
                      </a:r>
                      <a:r>
                        <a:rPr lang="en-US" sz="1600" dirty="0" smtClean="0">
                          <a:solidFill>
                            <a:srgbClr val="2D2D2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(</a:t>
                      </a:r>
                      <a:r>
                        <a:rPr lang="ru-RU" sz="1600" dirty="0" smtClean="0">
                          <a:solidFill>
                            <a:srgbClr val="2D2D2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Т1</a:t>
                      </a:r>
                      <a:r>
                        <a:rPr lang="en-US" sz="1600" dirty="0" smtClean="0">
                          <a:solidFill>
                            <a:srgbClr val="2D2D2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ru-RU" sz="1600" dirty="0">
                        <a:solidFill>
                          <a:srgbClr val="2D2D2D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2290" marR="82290" marT="41145" marB="4114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ase"/>
                      <a:r>
                        <a:rPr lang="ru-RU" sz="1600" dirty="0">
                          <a:solidFill>
                            <a:srgbClr val="2D2D2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Св. 210</a:t>
                      </a:r>
                    </a:p>
                  </a:txBody>
                  <a:tcPr marL="82290" marR="82290" marT="41145" marB="4114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ase"/>
                      <a:endParaRPr lang="ru-RU" sz="1600" dirty="0">
                        <a:solidFill>
                          <a:srgbClr val="2D2D2D"/>
                        </a:solidFill>
                        <a:effectLst/>
                      </a:endParaRPr>
                    </a:p>
                  </a:txBody>
                  <a:tcPr marL="82290" marR="82290" marT="41145" marB="4114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ase"/>
                      <a:r>
                        <a:rPr lang="ru-RU" sz="1600" dirty="0">
                          <a:solidFill>
                            <a:srgbClr val="2D2D2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Св. 150</a:t>
                      </a:r>
                    </a:p>
                  </a:txBody>
                  <a:tcPr marL="82290" marR="82290" marT="41145" marB="4114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ase"/>
                      <a:endParaRPr lang="ru-RU" sz="1600" dirty="0">
                        <a:solidFill>
                          <a:srgbClr val="2D2D2D"/>
                        </a:solidFill>
                        <a:effectLst/>
                      </a:endParaRPr>
                    </a:p>
                  </a:txBody>
                  <a:tcPr marL="82290" marR="82290" marT="41145" marB="4114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ase"/>
                      <a:r>
                        <a:rPr lang="ru-RU" sz="1600" dirty="0">
                          <a:solidFill>
                            <a:srgbClr val="2D2D2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Св. 120</a:t>
                      </a:r>
                    </a:p>
                  </a:txBody>
                  <a:tcPr marL="82290" marR="82290" marT="41145" marB="4114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ase"/>
                      <a:endParaRPr lang="ru-RU" sz="1600" dirty="0">
                        <a:solidFill>
                          <a:srgbClr val="2D2D2D"/>
                        </a:solidFill>
                        <a:effectLst/>
                      </a:endParaRPr>
                    </a:p>
                  </a:txBody>
                  <a:tcPr marL="82290" marR="82290" marT="41145" marB="4114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600" dirty="0">
                          <a:solidFill>
                            <a:srgbClr val="2D2D2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Св. 90</a:t>
                      </a:r>
                    </a:p>
                  </a:txBody>
                  <a:tcPr marL="82290" marR="82290" marT="41145" marB="4114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AutoShape 3" descr="ГОСТ 12.1.044-89 (ИСО 4589-84) Система стандартов безопасности труда (ССБТ). Пожаровзрывоопасность веществ и материалов. Номенклатура показателей и методы их определения (с Изменением N 1)"/>
          <p:cNvSpPr>
            <a:spLocks noChangeAspect="1" noChangeArrowheads="1"/>
          </p:cNvSpPr>
          <p:nvPr/>
        </p:nvSpPr>
        <p:spPr bwMode="auto">
          <a:xfrm>
            <a:off x="868363" y="1600200"/>
            <a:ext cx="161925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6646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ИСПЫТАНИЯ ПЛКМ </a:t>
            </a:r>
            <a:r>
              <a:rPr lang="en-US" dirty="0" smtClean="0">
                <a:solidFill>
                  <a:schemeClr val="bg1"/>
                </a:solidFill>
              </a:rPr>
              <a:t>AMIKA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9552" y="801578"/>
            <a:ext cx="8136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>
                <a:latin typeface="Arial" pitchFamily="34" charset="0"/>
                <a:cs typeface="Arial" pitchFamily="34" charset="0"/>
              </a:rPr>
              <a:t>Задачи, решаемые путем проведения климатических </a:t>
            </a:r>
            <a:r>
              <a:rPr lang="ru-RU" b="1" u="sng" dirty="0" smtClean="0">
                <a:latin typeface="Arial" pitchFamily="34" charset="0"/>
                <a:cs typeface="Arial" pitchFamily="34" charset="0"/>
              </a:rPr>
              <a:t>и коррозионных испытаний</a:t>
            </a:r>
            <a:r>
              <a:rPr lang="ru-RU" b="1" u="sng" dirty="0">
                <a:latin typeface="Arial" pitchFamily="34" charset="0"/>
                <a:cs typeface="Arial" pitchFamily="34" charset="0"/>
              </a:rPr>
              <a:t>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9552" y="1700808"/>
            <a:ext cx="8136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- исследование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климатической и коррозионной стойкости материалов, деталей, узлов и элементов конструкций;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9552" y="2564904"/>
            <a:ext cx="8136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- исследование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механических свойств материалов после воздействия атмосферы;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9552" y="3486478"/>
            <a:ext cx="8136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- исследование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средств защиты от коррозии, старения и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биоповреждений;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9552" y="4480333"/>
            <a:ext cx="8136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- прогнозирование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климатической стойкости материалов;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9552" y="5085184"/>
            <a:ext cx="8136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- рекомендации по повышению противокоррозионной защиты изделий</a:t>
            </a:r>
          </a:p>
        </p:txBody>
      </p:sp>
    </p:spTree>
    <p:extLst>
      <p:ext uri="{BB962C8B-B14F-4D97-AF65-F5344CB8AC3E}">
        <p14:creationId xmlns:p14="http://schemas.microsoft.com/office/powerpoint/2010/main" val="578242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ИСПЫТАНИЯ ПЛКМ </a:t>
            </a:r>
            <a:r>
              <a:rPr lang="en-US" dirty="0" smtClean="0">
                <a:solidFill>
                  <a:schemeClr val="bg1"/>
                </a:solidFill>
              </a:rPr>
              <a:t>AMIKA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8" y="620688"/>
            <a:ext cx="84969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Сущность метода определения показателя токсичности заключается в сжигании исследуемого материала в камере сгорания при заданной плотности теплового потока и выявлении зависимости летального эффекта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при образовании газообразных </a:t>
            </a:r>
            <a:r>
              <a:rPr lang="ru-RU" dirty="0">
                <a:latin typeface="Arial" pitchFamily="34" charset="0"/>
                <a:cs typeface="Arial" pitchFamily="34" charset="0"/>
              </a:rPr>
              <a:t>продуктов горения от массы материала, отнесенной к единице объема экспозиционной камеры.</a:t>
            </a:r>
          </a:p>
        </p:txBody>
      </p:sp>
      <p:pic>
        <p:nvPicPr>
          <p:cNvPr id="5" name="Picture 2" descr="D:\Презентация\картинки к презентации\порошок1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3821703"/>
            <a:ext cx="2240632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трелка вправо 5"/>
          <p:cNvSpPr/>
          <p:nvPr/>
        </p:nvSpPr>
        <p:spPr>
          <a:xfrm>
            <a:off x="2637311" y="4451773"/>
            <a:ext cx="432048" cy="252028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7170" name="Picture 2" descr="D:\DOC_файлы\Семинары Презентации\Испытания порошковых красок АМИКА, протоколы\фото для вставки\Сжигание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2244" y="3861048"/>
            <a:ext cx="2232248" cy="1472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Выноска-облако 6"/>
          <p:cNvSpPr/>
          <p:nvPr/>
        </p:nvSpPr>
        <p:spPr>
          <a:xfrm>
            <a:off x="4090086" y="2276872"/>
            <a:ext cx="2498138" cy="1203468"/>
          </a:xfrm>
          <a:prstGeom prst="cloudCallout">
            <a:avLst>
              <a:gd name="adj1" fmla="val -22325"/>
              <a:gd name="adj2" fmla="val 8274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7171" name="Picture 3" descr="D:\DOC_файлы\Семинары Презентации\Испытания порошковых красок АМИКА, протоколы\фото для вставки\мышь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385322"/>
            <a:ext cx="1080120" cy="862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2547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ИСПЫТАНИЯ ПЛКМ </a:t>
            </a:r>
            <a:r>
              <a:rPr lang="en-US" dirty="0" smtClean="0">
                <a:solidFill>
                  <a:schemeClr val="bg1"/>
                </a:solidFill>
              </a:rPr>
              <a:t>AMIKA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45352" y="620688"/>
            <a:ext cx="7704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Протоколы испытаний характеристик пожароопасности</a:t>
            </a:r>
          </a:p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полимерных покрытий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AMIKA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5371477"/>
              </p:ext>
            </p:extLst>
          </p:nvPr>
        </p:nvGraphicFramePr>
        <p:xfrm>
          <a:off x="421316" y="1556792"/>
          <a:ext cx="8352928" cy="3637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192"/>
                <a:gridCol w="2952328"/>
                <a:gridCol w="936104"/>
                <a:gridCol w="273630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ПК 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AMIKA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Показатель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пожароопасности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Группа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Протокол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П-ЭП-ПЛ-2323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Горючесть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Г1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№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04-52/401П, 16.03.2010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П-ПЛ-1321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Горючесть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Г1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№ 04-52/545П, 26.04.2012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П-ЭП-ПЛ-2323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Воспламеняемость,</a:t>
                      </a:r>
                    </a:p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дымообразование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В1,</a:t>
                      </a:r>
                    </a:p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Д1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№ 04-52/400П, 16.03.2010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П-ПЛ-1321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Воспламеняемость,</a:t>
                      </a:r>
                    </a:p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дымообразование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В1,</a:t>
                      </a:r>
                    </a:p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Д1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№ 04-52/549П, 12.06.2013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П-ЭП-ПЛ-2323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Токсичность продуктов горения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Т1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№ 1053, 16.03.2010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П-ПЛ-1321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Токсичность продуктов горения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Т1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№ 1563, 20.04.2012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7239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ИСПЫТАНИЯ ПЛКМ </a:t>
            </a:r>
            <a:r>
              <a:rPr lang="en-US" dirty="0" smtClean="0">
                <a:solidFill>
                  <a:schemeClr val="bg1"/>
                </a:solidFill>
              </a:rPr>
              <a:t>AMIKA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050" name="Picture 2" descr="D:\DOC_файлы\Семинары Презентации\Испытания порошковых красок АМИКА, протоколы\фото для вставки\статическое воздействие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828" y="404663"/>
            <a:ext cx="8745016" cy="5830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18008" y="1412775"/>
            <a:ext cx="59046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Статическое воздействие различных сред и реактивов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7932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ИСПЫТАНИЯ ПЛКМ </a:t>
            </a:r>
            <a:r>
              <a:rPr lang="en-US" dirty="0" smtClean="0">
                <a:solidFill>
                  <a:schemeClr val="bg1"/>
                </a:solidFill>
              </a:rPr>
              <a:t>AMIKA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8" y="603337"/>
            <a:ext cx="8568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Порошковые краски широко применяются в производстве: 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D:\DOC_файлы\Семинары Презентации\Испытания порошковых красок АМИКА, протоколы\фото для вставки\кабинет стоматолог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021568"/>
            <a:ext cx="5543018" cy="3703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DOC_файлы\Семинары Презентации\Испытания порошковых красок АМИКА, протоколы\фото для вставки\трансформатор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700808"/>
            <a:ext cx="5358036" cy="4018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DOC_файлы\Семинары Презентации\Испытания порошковых красок АМИКА, протоколы\фото для вставки\сельскохозяйственная техника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2659570"/>
            <a:ext cx="5364088" cy="3590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2980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ИСПЫТАНИЯ ПЛКМ </a:t>
            </a:r>
            <a:r>
              <a:rPr lang="en-US" dirty="0" smtClean="0">
                <a:solidFill>
                  <a:schemeClr val="bg1"/>
                </a:solidFill>
              </a:rPr>
              <a:t>AMIKA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8" y="620688"/>
            <a:ext cx="8424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В процессе эксплуатации покрытия могут подвергаться воздействию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1012086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-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дезинфицирующих </a:t>
            </a:r>
            <a:r>
              <a:rPr lang="ru-RU" dirty="0">
                <a:latin typeface="Arial" pitchFamily="34" charset="0"/>
                <a:cs typeface="Arial" pitchFamily="34" charset="0"/>
              </a:rPr>
              <a:t>средств,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3528" y="1444134"/>
            <a:ext cx="540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-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минерального масла, бензина,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528" y="1831540"/>
            <a:ext cx="8136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-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агрессивных сред (удобрения, кислоты, щёлочи, растворы солей и т.п.)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59932" y="2592161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Метод А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D:\DOC_файлы\Семинары Презентации\Испытания порошковых красок АМИКА, протоколы\фото для вставки\химический стака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402206"/>
            <a:ext cx="1296144" cy="1054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467544" y="3752954"/>
            <a:ext cx="1080120" cy="5760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467544" y="3884480"/>
            <a:ext cx="1080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пластинка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5" name="Picture 3" descr="D:\DOC_файлы\Семинары Презентации\Испытания порошковых красок АМИКА, протоколы\фото для вставки\эксикатор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3948" y="3402206"/>
            <a:ext cx="1070220" cy="1480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:\DOC_файлы\Семинары Презентации\Испытания порошковых красок АМИКА, протоколы\фото для вставки\лабораторная печь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233754"/>
            <a:ext cx="2055422" cy="1816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трелка вправо 10"/>
          <p:cNvSpPr/>
          <p:nvPr/>
        </p:nvSpPr>
        <p:spPr>
          <a:xfrm>
            <a:off x="1835696" y="3929641"/>
            <a:ext cx="432048" cy="212609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>
            <a:off x="3491880" y="3934681"/>
            <a:ext cx="432048" cy="212609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>
            <a:off x="5652120" y="3951349"/>
            <a:ext cx="432048" cy="212609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467544" y="5050747"/>
            <a:ext cx="82809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По окончании испытаний определяют защитные и декоративные свойства покрытий методом сравнения с контрольным образцом невооруженным глазом или с помощью лупы.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384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 animBg="1"/>
      <p:bldP spid="10" grpId="0"/>
      <p:bldP spid="11" grpId="0" animBg="1"/>
      <p:bldP spid="15" grpId="0" animBg="1"/>
      <p:bldP spid="16" grpId="0" animBg="1"/>
      <p:bldP spid="1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ИСПЫТАНИЯ ПЛКМ</a:t>
            </a:r>
            <a:r>
              <a:rPr lang="en-US" dirty="0" smtClean="0">
                <a:solidFill>
                  <a:schemeClr val="bg1"/>
                </a:solidFill>
              </a:rPr>
              <a:t> AMIKA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00201" y="1268760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Метод Б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87933" y="2383895"/>
            <a:ext cx="1080120" cy="5760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587932" y="2515421"/>
            <a:ext cx="11838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пластинка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7-конечная звезда 7"/>
          <p:cNvSpPr/>
          <p:nvPr/>
        </p:nvSpPr>
        <p:spPr>
          <a:xfrm>
            <a:off x="3748172" y="2176965"/>
            <a:ext cx="1152127" cy="1008112"/>
          </a:xfrm>
          <a:prstGeom prst="star7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3928191" y="2419411"/>
            <a:ext cx="7920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Arial" pitchFamily="34" charset="0"/>
                <a:cs typeface="Arial" pitchFamily="34" charset="0"/>
              </a:rPr>
              <a:t>ватный тампон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Картинки по запросу стеклянный колпак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4496" y="2003196"/>
            <a:ext cx="1140279" cy="1332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371909" y="2942631"/>
            <a:ext cx="151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Горизонтальное расположение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трелка вправо 10"/>
          <p:cNvSpPr/>
          <p:nvPr/>
        </p:nvSpPr>
        <p:spPr>
          <a:xfrm>
            <a:off x="3100101" y="2544360"/>
            <a:ext cx="432048" cy="273322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>
            <a:off x="5264606" y="2560099"/>
            <a:ext cx="432048" cy="273322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381798" y="4149080"/>
            <a:ext cx="83169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По окончании испытаний определяют защитные и декоративные свойства </a:t>
            </a:r>
            <a:r>
              <a:rPr lang="ru-RU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покрытий. При осмотре сравнивают участок покрытия, на котором был помещён тампон, с участком покрытия, не подвергавшемся воздействию жидкости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149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8" grpId="0" animBg="1"/>
      <p:bldP spid="9" grpId="0"/>
      <p:bldP spid="10" grpId="0"/>
      <p:bldP spid="11" grpId="0" animBg="1"/>
      <p:bldP spid="13" grpId="0" animBg="1"/>
      <p:bldP spid="1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ИСПЫТАНИЯ ПЛКМ </a:t>
            </a:r>
            <a:r>
              <a:rPr lang="en-US" dirty="0" smtClean="0">
                <a:solidFill>
                  <a:schemeClr val="bg1"/>
                </a:solidFill>
              </a:rPr>
              <a:t>AMIKA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58180" y="683404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Метод В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25077" y="1474103"/>
            <a:ext cx="1080120" cy="5760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625077" y="1605629"/>
            <a:ext cx="1080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пластинка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09053" y="2032839"/>
            <a:ext cx="151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Горизонтальное расположение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4" descr="Картинки по запросу лабораторная пипетка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5370" y="1062245"/>
            <a:ext cx="1674412" cy="1674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трелка вправо 8"/>
          <p:cNvSpPr/>
          <p:nvPr/>
        </p:nvSpPr>
        <p:spPr>
          <a:xfrm>
            <a:off x="3137245" y="1628722"/>
            <a:ext cx="432048" cy="273322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4059386" y="2294449"/>
            <a:ext cx="22504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Arial" pitchFamily="34" charset="0"/>
                <a:cs typeface="Arial" pitchFamily="34" charset="0"/>
              </a:rPr>
              <a:t>10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капель жидкости, 20 мм от края пластины, 20 мм между центрами капель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27584" y="3789040"/>
            <a:ext cx="77048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По окончании испытаний </a:t>
            </a:r>
            <a:r>
              <a:rPr lang="ru-RU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визуально определяют </a:t>
            </a:r>
            <a:r>
              <a:rPr lang="ru-RU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защитные и декоративные свойства покрытий. При осмотре сравнивают участок покрытия, на котором </a:t>
            </a:r>
            <a:r>
              <a:rPr lang="ru-RU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была помещена капля, </a:t>
            </a:r>
            <a:r>
              <a:rPr lang="ru-RU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 участком покрытия, не подвергавшемся воздействию </a:t>
            </a:r>
            <a:r>
              <a:rPr lang="ru-RU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жидкости. При осмотре используют лупу 4х увеличения.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056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  <p:bldP spid="9" grpId="0" animBg="1"/>
      <p:bldP spid="10" grpId="0"/>
      <p:bldP spid="11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ИСПЫТАНИЯ ПЛКМ </a:t>
            </a:r>
            <a:r>
              <a:rPr lang="en-US" dirty="0" smtClean="0">
                <a:solidFill>
                  <a:schemeClr val="bg1"/>
                </a:solidFill>
              </a:rPr>
              <a:t>AMIKA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268760"/>
            <a:ext cx="2880320" cy="407318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282925"/>
            <a:ext cx="2855998" cy="403878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8607" y="1268760"/>
            <a:ext cx="2855998" cy="403878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8059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ИСПЫТАНИЯ ПЛКМ </a:t>
            </a:r>
            <a:r>
              <a:rPr lang="en-US" dirty="0" smtClean="0">
                <a:solidFill>
                  <a:schemeClr val="bg1"/>
                </a:solidFill>
              </a:rPr>
              <a:t>AMIKA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31640" y="438872"/>
            <a:ext cx="6696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Сводная таблица испытаний порошковых красок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AMIKA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3255240"/>
              </p:ext>
            </p:extLst>
          </p:nvPr>
        </p:nvGraphicFramePr>
        <p:xfrm>
          <a:off x="107505" y="808202"/>
          <a:ext cx="8928990" cy="5501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55"/>
                <a:gridCol w="1944216"/>
                <a:gridCol w="1656184"/>
                <a:gridCol w="2592288"/>
                <a:gridCol w="2232247"/>
              </a:tblGrid>
              <a:tr h="436262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№</a:t>
                      </a:r>
                      <a:r>
                        <a:rPr lang="ru-RU" sz="15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п/п</a:t>
                      </a:r>
                      <a:endParaRPr lang="ru-RU" sz="15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Вид испытания</a:t>
                      </a:r>
                      <a:endParaRPr lang="ru-RU" sz="15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Нормативный</a:t>
                      </a:r>
                      <a:r>
                        <a:rPr lang="ru-RU" sz="15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документ</a:t>
                      </a:r>
                      <a:endParaRPr lang="ru-RU" sz="15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ПК </a:t>
                      </a:r>
                      <a:r>
                        <a:rPr lang="en-US" sz="15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AMIKA</a:t>
                      </a:r>
                      <a:endParaRPr lang="ru-RU" sz="15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Примечания</a:t>
                      </a:r>
                      <a:endParaRPr lang="ru-RU" sz="15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27942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41654">
                <a:tc gridSpan="5">
                  <a:txBody>
                    <a:bodyPr/>
                    <a:lstStyle/>
                    <a:p>
                      <a:pPr algn="ctr"/>
                      <a:r>
                        <a:rPr lang="en-US" sz="15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I</a:t>
                      </a: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r>
                        <a:rPr lang="ru-RU" sz="1500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Коррозионные испытания</a:t>
                      </a:r>
                      <a:endParaRPr lang="ru-RU" sz="15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sz="15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3626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Стойкость покрытия к соляному туману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ГОСТ 9.401,</a:t>
                      </a:r>
                      <a:r>
                        <a:rPr lang="ru-RU" sz="140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метод Б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Общий протокол</a:t>
                      </a:r>
                    </a:p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П-ПЛ-1321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№ 37-2, 20.03.2012,</a:t>
                      </a:r>
                    </a:p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1000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ч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626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Стойкость покрытия к соляному туману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ГОСТ 9.401,</a:t>
                      </a:r>
                      <a:r>
                        <a:rPr lang="ru-RU" sz="140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метод Б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Образцы эпоксидного грунта и </a:t>
                      </a:r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RAL6003</a:t>
                      </a:r>
                      <a:r>
                        <a:rPr lang="en-US" sz="1400" baseline="0" dirty="0" smtClean="0">
                          <a:latin typeface="Arial" pitchFamily="34" charset="0"/>
                          <a:cs typeface="Arial" pitchFamily="34" charset="0"/>
                        </a:rPr>
                        <a:t> (</a:t>
                      </a:r>
                      <a:r>
                        <a:rPr lang="ru-RU" sz="1400" baseline="0" dirty="0" smtClean="0">
                          <a:latin typeface="Arial" pitchFamily="34" charset="0"/>
                          <a:cs typeface="Arial" pitchFamily="34" charset="0"/>
                        </a:rPr>
                        <a:t>полиэфир.,</a:t>
                      </a:r>
                    </a:p>
                    <a:p>
                      <a:r>
                        <a:rPr lang="ru-RU" sz="1400" baseline="0" dirty="0" smtClean="0">
                          <a:latin typeface="Arial" pitchFamily="34" charset="0"/>
                          <a:cs typeface="Arial" pitchFamily="34" charset="0"/>
                        </a:rPr>
                        <a:t>арт. 00079</a:t>
                      </a:r>
                      <a:r>
                        <a:rPr lang="en-US" sz="1400" baseline="0" dirty="0" smtClean="0"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r>
                        <a:rPr lang="ru-RU" sz="1400" baseline="0" dirty="0" smtClean="0"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№ 116-2,</a:t>
                      </a:r>
                      <a:r>
                        <a:rPr lang="ru-RU" sz="1400" baseline="0" dirty="0" smtClean="0">
                          <a:latin typeface="Arial" pitchFamily="34" charset="0"/>
                          <a:cs typeface="Arial" pitchFamily="34" charset="0"/>
                        </a:rPr>
                        <a:t>  01.08.2012,</a:t>
                      </a:r>
                    </a:p>
                    <a:p>
                      <a:r>
                        <a:rPr lang="ru-RU" sz="1400" baseline="0" dirty="0" smtClean="0">
                          <a:latin typeface="Arial" pitchFamily="34" charset="0"/>
                          <a:cs typeface="Arial" pitchFamily="34" charset="0"/>
                        </a:rPr>
                        <a:t>1000 ч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626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Стойкость покрытия к соляному туману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ГОСТ 9.401,</a:t>
                      </a:r>
                      <a:r>
                        <a:rPr lang="ru-RU" sz="140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метод Б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П-ПЛ-1321, </a:t>
                      </a:r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RAL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 9005, арт.</a:t>
                      </a:r>
                      <a:r>
                        <a:rPr lang="ru-RU" sz="1400" baseline="0" dirty="0" smtClean="0">
                          <a:latin typeface="Arial" pitchFamily="34" charset="0"/>
                          <a:cs typeface="Arial" pitchFamily="34" charset="0"/>
                        </a:rPr>
                        <a:t> 21111-00055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№ 118-2/3, 01.08.2012, 1000 ч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626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Стойкость покрытия к соляному туману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ГОСТ 9.401,</a:t>
                      </a:r>
                      <a:r>
                        <a:rPr lang="ru-RU" sz="140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метод Б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П-ПЛ-1321, </a:t>
                      </a:r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RAL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 9005, арт.</a:t>
                      </a:r>
                      <a:r>
                        <a:rPr lang="ru-RU" sz="1400" baseline="0" dirty="0" smtClean="0">
                          <a:latin typeface="Arial" pitchFamily="34" charset="0"/>
                          <a:cs typeface="Arial" pitchFamily="34" charset="0"/>
                        </a:rPr>
                        <a:t> 24111-00044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№ 118-2/2, 01.08.2012, 1000 ч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626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Стойкость покрытия к соляному туману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ГОСТ 9.401,</a:t>
                      </a:r>
                      <a:r>
                        <a:rPr lang="ru-RU" sz="140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метод Б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П-ПЛ-1321, </a:t>
                      </a:r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RAL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 9005, арт.</a:t>
                      </a:r>
                      <a:r>
                        <a:rPr lang="ru-RU" sz="1400" baseline="0" dirty="0" smtClean="0">
                          <a:latin typeface="Arial" pitchFamily="34" charset="0"/>
                          <a:cs typeface="Arial" pitchFamily="34" charset="0"/>
                        </a:rPr>
                        <a:t> 24311-00188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№ 118-2/4, 01.08.2012, 1000 ч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626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Стойкость покрытия к соляному туману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ГОСТ 9.401,</a:t>
                      </a:r>
                      <a:r>
                        <a:rPr lang="ru-RU" sz="140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метод Б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Антик-серебро</a:t>
                      </a:r>
                      <a:r>
                        <a:rPr lang="ru-RU" sz="1400" baseline="0" dirty="0" smtClean="0">
                          <a:latin typeface="Arial" pitchFamily="34" charset="0"/>
                          <a:cs typeface="Arial" pitchFamily="34" charset="0"/>
                        </a:rPr>
                        <a:t> П-ЭП-ПЛ-2323 и лак П-ПЛ-1321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№ 119-2, 01.08.2012, 1000 ч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626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Стойкость покрытия к соляному туману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ГОСТ 9.401,</a:t>
                      </a:r>
                      <a:r>
                        <a:rPr lang="ru-RU" sz="140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метод Б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П-ПЛ-1321 </a:t>
                      </a:r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RAL 3003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№ 88/1-2, 25.04.2014, 1000 ч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626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Стойкость покрытия к соляному туману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ГОСТ 9.401,</a:t>
                      </a:r>
                      <a:r>
                        <a:rPr lang="ru-RU" sz="140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метод Б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П-ПЛ-1321 </a:t>
                      </a:r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RAL 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7024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№ 88/2-2, 25.04.2014, 1000 ч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0558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ИСПЫТАНИЯ ПЛКМ </a:t>
            </a:r>
            <a:r>
              <a:rPr lang="en-US" dirty="0" smtClean="0">
                <a:solidFill>
                  <a:schemeClr val="bg1"/>
                </a:solidFill>
              </a:rPr>
              <a:t>AMIKA</a:t>
            </a:r>
            <a:endParaRPr lang="ru-RU" dirty="0">
              <a:solidFill>
                <a:schemeClr val="bg1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2969499"/>
              </p:ext>
            </p:extLst>
          </p:nvPr>
        </p:nvGraphicFramePr>
        <p:xfrm>
          <a:off x="107504" y="476672"/>
          <a:ext cx="8928990" cy="545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55"/>
                <a:gridCol w="1944216"/>
                <a:gridCol w="1656184"/>
                <a:gridCol w="2592288"/>
                <a:gridCol w="2232247"/>
              </a:tblGrid>
              <a:tr h="216024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626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Стойкость покрытия к соляному туману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ГОСТ 9.401,</a:t>
                      </a:r>
                      <a:r>
                        <a:rPr lang="ru-RU" sz="140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метод Б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П-ПЛ-1321 </a:t>
                      </a:r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RAL 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5018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№ 88/3-2, 25.04.2014, 1000 ч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626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Стойкость покрытия к соляному туману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ГОСТ 9.401,</a:t>
                      </a:r>
                      <a:r>
                        <a:rPr lang="ru-RU" sz="140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метод Б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П-ПЛ-1321 </a:t>
                      </a:r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RAL 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9004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№ 88/3-2, 25.04.2014, 1000 ч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626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11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Стойкость покрытия к соляному туману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ГОСТ 9.401,</a:t>
                      </a:r>
                      <a:r>
                        <a:rPr lang="ru-RU" sz="140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метод Б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Полиуретан. </a:t>
                      </a:r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RAL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 2012</a:t>
                      </a:r>
                      <a:r>
                        <a:rPr lang="ru-RU" sz="1400" baseline="0" dirty="0" smtClean="0">
                          <a:latin typeface="Arial" pitchFamily="34" charset="0"/>
                          <a:cs typeface="Arial" pitchFamily="34" charset="0"/>
                        </a:rPr>
                        <a:t> гладк.</a:t>
                      </a:r>
                    </a:p>
                    <a:p>
                      <a:r>
                        <a:rPr lang="ru-RU" sz="1400" baseline="0" dirty="0" smtClean="0">
                          <a:latin typeface="Arial" pitchFamily="34" charset="0"/>
                          <a:cs typeface="Arial" pitchFamily="34" charset="0"/>
                        </a:rPr>
                        <a:t>Полиэфир. </a:t>
                      </a:r>
                      <a:r>
                        <a:rPr lang="en-US" sz="1400" baseline="0" dirty="0" smtClean="0">
                          <a:latin typeface="Arial" pitchFamily="34" charset="0"/>
                          <a:cs typeface="Arial" pitchFamily="34" charset="0"/>
                        </a:rPr>
                        <a:t>RAL</a:t>
                      </a:r>
                      <a:r>
                        <a:rPr lang="ru-RU" sz="1400" baseline="0" dirty="0" smtClean="0">
                          <a:latin typeface="Arial" pitchFamily="34" charset="0"/>
                          <a:cs typeface="Arial" pitchFamily="34" charset="0"/>
                        </a:rPr>
                        <a:t> 2012 арт. 21111-00070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№ 417-2, 15.12.2015, 500 ч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626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12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Стойкость покрытия к соляному туману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ГОСТ 9.401,</a:t>
                      </a:r>
                      <a:r>
                        <a:rPr lang="ru-RU" sz="140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метод Б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П-ЭП-ПЛ-2323, </a:t>
                      </a:r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RAL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 1004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№ 304/3, 16.11.2011,</a:t>
                      </a:r>
                    </a:p>
                    <a:p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500 ч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626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13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Стойкость покрытия к соляному туману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ГОСТ 9.401,</a:t>
                      </a:r>
                      <a:r>
                        <a:rPr lang="ru-RU" sz="140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метод Б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П-ЭП-ПЛ-2323, </a:t>
                      </a:r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RAL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 7037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№ 304/4, 16.11.2011,</a:t>
                      </a:r>
                    </a:p>
                    <a:p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500 ч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33888">
                <a:tc gridSpan="5"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II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. Ускоренные климатические испытания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626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14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ХЛ1, тип атм. 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II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ГОСТ 9.401,</a:t>
                      </a:r>
                      <a:endParaRPr kumimoji="0" lang="en-US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метод</a:t>
                      </a:r>
                      <a:r>
                        <a:rPr lang="ru-RU" sz="140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6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П-ПЛ-1321 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RAL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9016 гладкая глянцевая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№ 276, 03.10.2011,</a:t>
                      </a:r>
                    </a:p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 лет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626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15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ХЛ1, тип атм. 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II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ГОСТ 9.401,</a:t>
                      </a:r>
                      <a:endParaRPr kumimoji="0" lang="en-US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метод</a:t>
                      </a:r>
                      <a:r>
                        <a:rPr lang="ru-RU" sz="140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6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П-ПЛ-1321 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RAL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3003 гладкая глянцевая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№ 276/1, 03.10.2011,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 лет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626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16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ХЛ1, тип атм. 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II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ГОСТ 9.401,</a:t>
                      </a:r>
                      <a:endParaRPr kumimoji="0" lang="en-US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метод</a:t>
                      </a:r>
                      <a:r>
                        <a:rPr lang="ru-RU" sz="140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6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П-ПЛ-1321 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RAL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7024 гладкая глянцевая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№ 276/2, 03.10.2011,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 лет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626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17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ХЛ1, тип атм. 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II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ГОСТ 9.401,</a:t>
                      </a:r>
                      <a:endParaRPr kumimoji="0" lang="en-US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метод</a:t>
                      </a:r>
                      <a:r>
                        <a:rPr lang="ru-RU" sz="140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6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П-ПЛ-1321 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RAL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5018 гладкая глянцевая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№ 276/3, 03.10.2011,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 лет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3482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ИСПЫТАНИЯ ПЛКМ </a:t>
            </a:r>
            <a:r>
              <a:rPr lang="en-US" dirty="0" smtClean="0">
                <a:solidFill>
                  <a:schemeClr val="bg1"/>
                </a:solidFill>
              </a:rPr>
              <a:t>AMIKA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026" name="Picture 2" descr="D:\DOC_файлы\Семинары Презентации\Испытания порошковых красок АМИКА, протоколы\фото для вставки\Коррозия окрашенной поверхности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18933"/>
            <a:ext cx="8748464" cy="5832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11560" y="1193183"/>
            <a:ext cx="7992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Коррозионные испытания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1560" y="2311407"/>
            <a:ext cx="79928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Определение стойкости покрытий</a:t>
            </a:r>
          </a:p>
          <a:p>
            <a:pPr lvl="0" algn="ctr"/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 воздействию соляного тумана</a:t>
            </a:r>
          </a:p>
        </p:txBody>
      </p:sp>
    </p:spTree>
    <p:extLst>
      <p:ext uri="{BB962C8B-B14F-4D97-AF65-F5344CB8AC3E}">
        <p14:creationId xmlns:p14="http://schemas.microsoft.com/office/powerpoint/2010/main" val="32268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ИСПЫТАНИЯ ПЛКМ </a:t>
            </a:r>
            <a:r>
              <a:rPr lang="en-US" dirty="0" smtClean="0">
                <a:solidFill>
                  <a:schemeClr val="bg1"/>
                </a:solidFill>
              </a:rPr>
              <a:t>AMIKA</a:t>
            </a:r>
            <a:endParaRPr lang="ru-RU" dirty="0">
              <a:solidFill>
                <a:schemeClr val="bg1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835968"/>
              </p:ext>
            </p:extLst>
          </p:nvPr>
        </p:nvGraphicFramePr>
        <p:xfrm>
          <a:off x="107504" y="476672"/>
          <a:ext cx="8928990" cy="545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55"/>
                <a:gridCol w="1944216"/>
                <a:gridCol w="1656184"/>
                <a:gridCol w="2592288"/>
                <a:gridCol w="2232247"/>
              </a:tblGrid>
              <a:tr h="216024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626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18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ХЛ1, тип атм. 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II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ГОСТ 9.401,</a:t>
                      </a:r>
                      <a:endParaRPr kumimoji="0" lang="en-US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метод</a:t>
                      </a:r>
                      <a:r>
                        <a:rPr lang="ru-RU" sz="140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6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П-ПЛ-1321 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RAL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9004 гладкая глянцевая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№ 276/4, 03.10.2011,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 лет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626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19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ХЛ2, тип атм. </a:t>
                      </a:r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I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ГОСТ 9.401,</a:t>
                      </a:r>
                      <a:endParaRPr kumimoji="0" lang="en-US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метод 13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П-ЭП-ПЛ-2323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№ 38-2, 20.03.2012,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13 лет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626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ХЛ1, тип атм. </a:t>
                      </a:r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I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ГОСТ 9.401,</a:t>
                      </a:r>
                      <a:endParaRPr kumimoji="0" lang="en-US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метод 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П-ПЛ-1321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№ 39-2, 20.03.2012,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 лет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626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21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Т1, тип атм. 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I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ГОСТ 9.401,</a:t>
                      </a:r>
                      <a:endParaRPr kumimoji="0" lang="en-US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метод 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П-ПЛ-1321 </a:t>
                      </a:r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RAL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 8022 гладкая полуглянцевая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№ 42-2, 22.03.2012,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 лет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626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22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Т1, тип атм. </a:t>
                      </a:r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I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ГОСТ 9.401,</a:t>
                      </a:r>
                      <a:endParaRPr kumimoji="0" lang="en-US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метод 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П-ПЛ-1321</a:t>
                      </a:r>
                      <a:endParaRPr kumimoji="0" lang="ru-RU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№ 61-2, 23.04.2012,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 лет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626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23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УХЛ2, тип атм. </a:t>
                      </a:r>
                      <a:r>
                        <a:rPr lang="en-US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I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ГОСТ 9.401,</a:t>
                      </a:r>
                      <a:endParaRPr kumimoji="0" lang="en-US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метод 13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Антик бронза + </a:t>
                      </a:r>
                    </a:p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лак П-ПЛ-1322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№ 65/1-2,</a:t>
                      </a:r>
                      <a:r>
                        <a:rPr lang="ru-RU" sz="1400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03.05.2012,</a:t>
                      </a:r>
                    </a:p>
                    <a:p>
                      <a:r>
                        <a:rPr lang="ru-RU" sz="1400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2,5 лет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626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24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УХЛ2, тип атм. </a:t>
                      </a:r>
                      <a:r>
                        <a:rPr lang="en-US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I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ГОСТ 9.401,</a:t>
                      </a:r>
                      <a:endParaRPr kumimoji="0" lang="en-US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метод 13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Антик медь + </a:t>
                      </a:r>
                    </a:p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лак П-ПЛ-1322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№ 65/2-2,</a:t>
                      </a:r>
                      <a:r>
                        <a:rPr lang="ru-RU" sz="1400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03.05.2012,</a:t>
                      </a:r>
                    </a:p>
                    <a:p>
                      <a:r>
                        <a:rPr lang="ru-RU" sz="1400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2,5 лет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626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25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УХЛ2, тип атм. </a:t>
                      </a:r>
                      <a:r>
                        <a:rPr lang="en-US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I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ГОСТ 9.401,</a:t>
                      </a:r>
                      <a:endParaRPr kumimoji="0" lang="en-US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метод 13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Антик белый + </a:t>
                      </a:r>
                    </a:p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лак П-ПЛ-1322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№ 65/3-2,</a:t>
                      </a:r>
                      <a:r>
                        <a:rPr lang="ru-RU" sz="1400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03.05.2012,</a:t>
                      </a:r>
                    </a:p>
                    <a:p>
                      <a:r>
                        <a:rPr lang="ru-RU" sz="1400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2,5 лет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626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26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УХЛ2, тип атм. </a:t>
                      </a:r>
                      <a:r>
                        <a:rPr lang="en-US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I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ГОСТ 9.401,</a:t>
                      </a:r>
                      <a:endParaRPr kumimoji="0" lang="en-US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метод 13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Антик серебро + </a:t>
                      </a:r>
                    </a:p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лак П-ПЛ-1322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№ 65/4-2,</a:t>
                      </a:r>
                      <a:r>
                        <a:rPr lang="ru-RU" sz="1400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03.05.2012,</a:t>
                      </a:r>
                    </a:p>
                    <a:p>
                      <a:r>
                        <a:rPr lang="ru-RU" sz="1400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2,5 лет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626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27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УХЛ2, тип атм. </a:t>
                      </a:r>
                      <a:r>
                        <a:rPr lang="en-US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I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ГОСТ 9.401,</a:t>
                      </a:r>
                      <a:endParaRPr kumimoji="0" lang="en-US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метод 13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П-ЭП-ПЛ-2323 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RAL 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6027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№ 63-2,</a:t>
                      </a:r>
                      <a:r>
                        <a:rPr lang="ru-RU" sz="1400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03.05.2012,</a:t>
                      </a:r>
                    </a:p>
                    <a:p>
                      <a:r>
                        <a:rPr lang="ru-RU" sz="1400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2,5 лет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7686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ИСПЫТАНИЯ ПЛКМ </a:t>
            </a:r>
            <a:r>
              <a:rPr lang="en-US" dirty="0" smtClean="0">
                <a:solidFill>
                  <a:schemeClr val="bg1"/>
                </a:solidFill>
              </a:rPr>
              <a:t>AMIKA</a:t>
            </a:r>
            <a:endParaRPr lang="ru-RU" dirty="0">
              <a:solidFill>
                <a:schemeClr val="bg1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0550250"/>
              </p:ext>
            </p:extLst>
          </p:nvPr>
        </p:nvGraphicFramePr>
        <p:xfrm>
          <a:off x="107504" y="476672"/>
          <a:ext cx="8928990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55"/>
                <a:gridCol w="1944216"/>
                <a:gridCol w="1656184"/>
                <a:gridCol w="2592288"/>
                <a:gridCol w="2232247"/>
              </a:tblGrid>
              <a:tr h="216024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6262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28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УХЛ2, тип атм. </a:t>
                      </a:r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I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ГОСТ 9.401,</a:t>
                      </a:r>
                      <a:endParaRPr kumimoji="0" lang="en-US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метод 13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П-ЭП-ПЛ-2323</a:t>
                      </a:r>
                      <a:endParaRPr lang="ru-RU" sz="1400" b="1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№ 6</a:t>
                      </a:r>
                      <a:r>
                        <a:rPr lang="en-US" sz="14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</a:t>
                      </a: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-2,</a:t>
                      </a:r>
                      <a:r>
                        <a:rPr lang="ru-RU" sz="1400" b="1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03.05.2012,</a:t>
                      </a:r>
                    </a:p>
                    <a:p>
                      <a:r>
                        <a:rPr lang="ru-RU" sz="1400" b="1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2,5 лет</a:t>
                      </a:r>
                      <a:endParaRPr lang="ru-RU" sz="1400" b="1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6262"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29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Стойкость</a:t>
                      </a:r>
                      <a:r>
                        <a:rPr lang="ru-RU" sz="14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к перем. температурам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ГОСТ 27037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П-ЭП-ПЛ-2323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№ 74-2, 31.05.2012,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 циклов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6262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30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ХЛ1,</a:t>
                      </a:r>
                      <a:r>
                        <a:rPr lang="ru-RU" sz="14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тип атм. </a:t>
                      </a:r>
                      <a:r>
                        <a:rPr lang="en-US" sz="14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I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ГОСТ 9.401,</a:t>
                      </a:r>
                      <a:endParaRPr kumimoji="0" lang="en-US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метод 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Arial" pitchFamily="34" charset="0"/>
                          <a:cs typeface="Arial" pitchFamily="34" charset="0"/>
                        </a:rPr>
                        <a:t>П-ПЛ-1321</a:t>
                      </a:r>
                      <a:r>
                        <a:rPr lang="en-US" sz="1400" b="0" baseline="0" dirty="0" smtClean="0">
                          <a:latin typeface="Arial" pitchFamily="34" charset="0"/>
                          <a:cs typeface="Arial" pitchFamily="34" charset="0"/>
                        </a:rPr>
                        <a:t> RAL </a:t>
                      </a:r>
                      <a:r>
                        <a:rPr lang="ru-RU" sz="1400" b="0" baseline="0" dirty="0" smtClean="0">
                          <a:latin typeface="Arial" pitchFamily="34" charset="0"/>
                          <a:cs typeface="Arial" pitchFamily="34" charset="0"/>
                        </a:rPr>
                        <a:t>9005 муар</a:t>
                      </a:r>
                    </a:p>
                    <a:p>
                      <a:r>
                        <a:rPr lang="ru-RU" sz="1400" b="0" baseline="0" dirty="0" smtClean="0">
                          <a:latin typeface="Arial" pitchFamily="34" charset="0"/>
                          <a:cs typeface="Arial" pitchFamily="34" charset="0"/>
                        </a:rPr>
                        <a:t>24311-00188, 24111-00044</a:t>
                      </a:r>
                      <a:endParaRPr lang="ru-RU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№ 118-2/5, 01.08.2012,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 лет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6262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31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ХЛ1, УХЛ1,</a:t>
                      </a:r>
                      <a:endParaRPr lang="en-US" sz="1400" b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тип атм. </a:t>
                      </a:r>
                      <a:r>
                        <a:rPr lang="en-US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II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ГОСТ 9.401,</a:t>
                      </a:r>
                      <a:endParaRPr kumimoji="0" lang="en-US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метод 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Arial" pitchFamily="34" charset="0"/>
                          <a:cs typeface="Arial" pitchFamily="34" charset="0"/>
                        </a:rPr>
                        <a:t>П-ПЛ-1321 </a:t>
                      </a:r>
                      <a:r>
                        <a:rPr lang="en-US" sz="1400" b="0" dirty="0" smtClean="0">
                          <a:latin typeface="Arial" pitchFamily="34" charset="0"/>
                          <a:cs typeface="Arial" pitchFamily="34" charset="0"/>
                        </a:rPr>
                        <a:t>RAL</a:t>
                      </a:r>
                      <a:r>
                        <a:rPr lang="ru-RU" sz="1400" b="0" dirty="0" smtClean="0">
                          <a:latin typeface="Arial" pitchFamily="34" charset="0"/>
                          <a:cs typeface="Arial" pitchFamily="34" charset="0"/>
                        </a:rPr>
                        <a:t> 9016  шагрень</a:t>
                      </a:r>
                      <a:endParaRPr lang="ru-RU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№ 127-2, 29.05.2014,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 лет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6262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32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ХЛ1, УХЛ1,</a:t>
                      </a:r>
                      <a:endParaRPr lang="en-US" sz="1400" b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тип атм. </a:t>
                      </a:r>
                      <a:r>
                        <a:rPr lang="en-US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I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ГОСТ 9.401,</a:t>
                      </a:r>
                      <a:endParaRPr kumimoji="0" lang="en-US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метод 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П-ПЛ-1321 белый </a:t>
                      </a: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TR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гладкая глянцевая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№ 1-2, 05.01.2015,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 лет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6262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33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ХЛ1, УХЛ1,</a:t>
                      </a:r>
                      <a:endParaRPr lang="en-US" sz="1400" b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тип атм. </a:t>
                      </a:r>
                      <a:r>
                        <a:rPr lang="en-US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II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ГОСТ 9.401,</a:t>
                      </a:r>
                      <a:endParaRPr kumimoji="0" lang="en-US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метод 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П-ПЛ-1321,</a:t>
                      </a:r>
                      <a:r>
                        <a:rPr lang="ru-RU" sz="1400" b="0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400" b="0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RAL 6005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№ 484/</a:t>
                      </a:r>
                      <a:r>
                        <a:rPr lang="en-US" sz="14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</a:t>
                      </a: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-2, 31.08.2016,</a:t>
                      </a:r>
                    </a:p>
                    <a:p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 лет</a:t>
                      </a:r>
                      <a:endParaRPr lang="ru-RU" sz="14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6262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34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Стойкость</a:t>
                      </a:r>
                      <a:r>
                        <a:rPr lang="ru-RU" sz="14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к перем. температурам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ГОСТ 27037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П-ПЛ-1321 бел.муар (цвет 01, АлюминТехно),</a:t>
                      </a:r>
                    </a:p>
                    <a:p>
                      <a:r>
                        <a:rPr lang="en-US" sz="14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RAL</a:t>
                      </a:r>
                      <a:r>
                        <a:rPr lang="en-US" sz="1400" b="0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7024 </a:t>
                      </a:r>
                      <a:r>
                        <a:rPr lang="ru-RU" sz="1400" b="0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муар,</a:t>
                      </a:r>
                    </a:p>
                    <a:p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RAL 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8028 гладкая,</a:t>
                      </a:r>
                    </a:p>
                    <a:p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корич.(цвет 02 АлюминТехн),</a:t>
                      </a:r>
                    </a:p>
                    <a:p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беж.муар(04 АлюминТехно),</a:t>
                      </a:r>
                    </a:p>
                    <a:p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беж.гладк</a:t>
                      </a:r>
                      <a:endParaRPr lang="ru-RU" sz="14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№ 414-2,</a:t>
                      </a:r>
                      <a:r>
                        <a:rPr lang="ru-RU" sz="1400" b="0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14.12.2015,</a:t>
                      </a:r>
                    </a:p>
                    <a:p>
                      <a:r>
                        <a:rPr lang="ru-RU" sz="1400" b="0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15 циклов</a:t>
                      </a:r>
                      <a:endParaRPr lang="ru-RU" sz="14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6262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35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ХЛ1, УХЛ1,</a:t>
                      </a:r>
                      <a:endParaRPr lang="en-US" sz="1400" b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тип атм. </a:t>
                      </a:r>
                      <a:r>
                        <a:rPr lang="en-US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II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ГОСТ 9.401,</a:t>
                      </a:r>
                      <a:endParaRPr kumimoji="0" lang="en-US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метод 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П-ПЛ-1321,</a:t>
                      </a:r>
                      <a:r>
                        <a:rPr lang="ru-RU" sz="1400" b="0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400" b="0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RAL 3003,</a:t>
                      </a:r>
                    </a:p>
                    <a:p>
                      <a:r>
                        <a:rPr lang="en-US" sz="1400" b="0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RAL</a:t>
                      </a:r>
                      <a:r>
                        <a:rPr lang="ru-RU" sz="1400" b="0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7024 гладкие глянц.</a:t>
                      </a:r>
                      <a:endParaRPr lang="ru-RU" sz="14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№ 484/1-2, 31.08.2016,</a:t>
                      </a:r>
                    </a:p>
                    <a:p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 лет</a:t>
                      </a:r>
                      <a:endParaRPr lang="ru-RU" sz="14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012643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ИСПЫТАНИЯ ПЛКМ </a:t>
            </a:r>
            <a:r>
              <a:rPr lang="en-US" dirty="0" smtClean="0">
                <a:solidFill>
                  <a:schemeClr val="bg1"/>
                </a:solidFill>
              </a:rPr>
              <a:t>AMIKA</a:t>
            </a:r>
            <a:endParaRPr lang="ru-RU" dirty="0">
              <a:solidFill>
                <a:schemeClr val="bg1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337024"/>
              </p:ext>
            </p:extLst>
          </p:nvPr>
        </p:nvGraphicFramePr>
        <p:xfrm>
          <a:off x="107504" y="476672"/>
          <a:ext cx="8928990" cy="527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55"/>
                <a:gridCol w="1944216"/>
                <a:gridCol w="1656184"/>
                <a:gridCol w="2592288"/>
                <a:gridCol w="2232247"/>
              </a:tblGrid>
              <a:tr h="216024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6262"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ХЛ1, УХЛ1,</a:t>
                      </a:r>
                      <a:endParaRPr lang="en-US" sz="1400" b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тип атм. </a:t>
                      </a:r>
                      <a:r>
                        <a:rPr lang="en-US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I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ГОСТ 9.401,</a:t>
                      </a:r>
                      <a:endParaRPr kumimoji="0" lang="en-US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метод 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П-ПЛ-1321,</a:t>
                      </a:r>
                      <a:r>
                        <a:rPr lang="ru-RU" sz="1400" b="0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400" b="0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RAL </a:t>
                      </a:r>
                      <a:r>
                        <a:rPr lang="ru-RU" sz="1400" b="0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9017 гладкая глянц.</a:t>
                      </a:r>
                      <a:endParaRPr lang="ru-RU" sz="14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№ 484/4-2, 31.08.2016,</a:t>
                      </a:r>
                    </a:p>
                    <a:p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 лет</a:t>
                      </a:r>
                      <a:endParaRPr lang="ru-RU" sz="14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6262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37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ХЛ1, УХЛ1,</a:t>
                      </a:r>
                      <a:endParaRPr kumimoji="0" lang="en-US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тип атм. </a:t>
                      </a: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I</a:t>
                      </a:r>
                      <a:endParaRPr kumimoji="0" lang="ru-RU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ru-RU" sz="14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ГОСТ 9.401,</a:t>
                      </a:r>
                      <a:endParaRPr kumimoji="0" lang="en-US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метод 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П-ПЛ-1321</a:t>
                      </a:r>
                      <a:endParaRPr lang="en-US" sz="14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en-US" sz="14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RAL 6018</a:t>
                      </a:r>
                      <a:r>
                        <a:rPr lang="en-US" sz="1400" b="0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400" b="0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арт. 21111-00190,</a:t>
                      </a:r>
                    </a:p>
                    <a:p>
                      <a:r>
                        <a:rPr lang="en-US" sz="1400" b="0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RAL</a:t>
                      </a:r>
                      <a:r>
                        <a:rPr lang="ru-RU" sz="1400" b="0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5005 арт. 21111-00072,</a:t>
                      </a:r>
                    </a:p>
                    <a:p>
                      <a:r>
                        <a:rPr lang="en-US" sz="1400" b="0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RAL 5000 </a:t>
                      </a:r>
                      <a:r>
                        <a:rPr lang="ru-RU" sz="1400" b="0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арт. 21112-00624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№ 484/5-2, 31.08.2016,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 лет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6262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38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ХЛ1, УХЛ1,</a:t>
                      </a:r>
                      <a:endParaRPr lang="en-US" sz="1400" b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тип атм. </a:t>
                      </a:r>
                      <a:r>
                        <a:rPr lang="en-US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II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ГОСТ 9.401,</a:t>
                      </a:r>
                      <a:endParaRPr kumimoji="0" lang="en-US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метод 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П-ПЛ-1321,</a:t>
                      </a:r>
                      <a:r>
                        <a:rPr lang="ru-RU" sz="1400" b="0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400" b="0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RAL 7035 </a:t>
                      </a:r>
                      <a:r>
                        <a:rPr lang="ru-RU" sz="1400" b="0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шагрень</a:t>
                      </a:r>
                      <a:endParaRPr lang="ru-RU" sz="14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№ 600-2, 22.11.2016,</a:t>
                      </a:r>
                    </a:p>
                    <a:p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15 лет</a:t>
                      </a:r>
                      <a:endParaRPr lang="ru-RU" sz="14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6262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39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Влагостойкость покрытия при 40˚С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ГОСТ 9.401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П-ПЛ-1321, </a:t>
                      </a:r>
                      <a:r>
                        <a:rPr lang="en-US" sz="14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RAL 3003, </a:t>
                      </a:r>
                    </a:p>
                    <a:p>
                      <a:r>
                        <a:rPr lang="en-US" sz="14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RAL 7024, RAL 6005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№ 485-2,</a:t>
                      </a:r>
                      <a:r>
                        <a:rPr lang="ru-RU" sz="1400" b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31.08.2016,</a:t>
                      </a:r>
                    </a:p>
                    <a:p>
                      <a:r>
                        <a:rPr lang="ru-RU" sz="1400" b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1000 ч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6262"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40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Влагостойкость покрытия при 40˚С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ГОСТ 9.401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noProof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П-ПЛ-1321</a:t>
                      </a:r>
                      <a:endParaRPr lang="en-US" sz="1400" b="0" kern="1200" noProof="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 noProof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RAL 8022 </a:t>
                      </a:r>
                      <a:r>
                        <a:rPr lang="ru-RU" sz="1400" b="0" kern="1200" noProof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полуглянц.,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 noProof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RAL 8022 </a:t>
                      </a:r>
                      <a:r>
                        <a:rPr lang="ru-RU" sz="1400" b="0" kern="1200" noProof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полумат.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noProof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№</a:t>
                      </a:r>
                      <a:r>
                        <a:rPr lang="ru-RU" sz="1400" b="0" kern="1200" baseline="0" noProof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41-2, 22.03.2012,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baseline="0" noProof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1000 ч</a:t>
                      </a:r>
                      <a:endParaRPr lang="ru-RU" sz="1400" b="0" kern="1200" noProof="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6262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41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Влагостойкость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ГОСТ 9.401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noProof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П-ПЛ-1321</a:t>
                      </a:r>
                      <a:endParaRPr lang="en-US" sz="1400" b="0" kern="1200" noProof="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 noProof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RAL 8022 </a:t>
                      </a:r>
                      <a:r>
                        <a:rPr lang="ru-RU" sz="1400" b="0" kern="1200" noProof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полуглянц.,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 noProof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RAL 8022 </a:t>
                      </a:r>
                      <a:r>
                        <a:rPr lang="ru-RU" sz="1400" b="0" kern="1200" noProof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полумат.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noProof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№ 64-2, 03.05.2012,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noProof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30 циклов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626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42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Влагостойкость покрытия при 40˚С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ГОСТ 9.401</a:t>
                      </a:r>
                      <a:endParaRPr lang="ru-RU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П-ПЛ-1321</a:t>
                      </a:r>
                      <a:endParaRPr kumimoji="0" lang="en-US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ru-RU" sz="14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№ 59-2, 23.04.2012,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1000 ч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6262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43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Влагостойкость покрытия при 40˚С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ГОСТ 9.401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noProof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П-ПЛ-1321 </a:t>
                      </a:r>
                      <a:r>
                        <a:rPr lang="en-US" sz="1400" b="0" kern="1200" noProof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RAL </a:t>
                      </a:r>
                      <a:r>
                        <a:rPr lang="ru-RU" sz="1400" b="0" kern="1200" noProof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7038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№ 58-2, 23.04.2012,</a:t>
                      </a:r>
                    </a:p>
                    <a:p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1000 ч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588731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ИСПЫТАНИЯ ПЛКМ </a:t>
            </a:r>
            <a:r>
              <a:rPr lang="en-US" dirty="0" smtClean="0">
                <a:solidFill>
                  <a:schemeClr val="bg1"/>
                </a:solidFill>
              </a:rPr>
              <a:t>AMIKA</a:t>
            </a:r>
            <a:endParaRPr lang="ru-RU" dirty="0">
              <a:solidFill>
                <a:schemeClr val="bg1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2033534"/>
              </p:ext>
            </p:extLst>
          </p:nvPr>
        </p:nvGraphicFramePr>
        <p:xfrm>
          <a:off x="107504" y="548680"/>
          <a:ext cx="8928990" cy="527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55"/>
                <a:gridCol w="1944216"/>
                <a:gridCol w="1656184"/>
                <a:gridCol w="2592288"/>
                <a:gridCol w="2232247"/>
              </a:tblGrid>
              <a:tr h="267455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5193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44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Влагостойкость покрытия при 40˚С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ГОСТ 9.401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noProof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П-ПЛ-1321 </a:t>
                      </a:r>
                      <a:r>
                        <a:rPr lang="en-US" sz="1400" b="0" kern="1200" noProof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RAL </a:t>
                      </a:r>
                      <a:r>
                        <a:rPr lang="ru-RU" sz="1400" b="0" kern="1200" noProof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9005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№ 60-2, 23.04.2012,</a:t>
                      </a:r>
                    </a:p>
                    <a:p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1000 ч</a:t>
                      </a:r>
                      <a:endParaRPr lang="ru-RU" sz="14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13214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45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Температура (40±2)˚С и влажность (97±3)%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ГОСТ 9.401,</a:t>
                      </a:r>
                      <a:endParaRPr kumimoji="0" lang="ru-RU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метод 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П-ПЛ-1321 </a:t>
                      </a:r>
                      <a:r>
                        <a:rPr lang="en-US" sz="1400" b="0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RAL</a:t>
                      </a:r>
                      <a:r>
                        <a:rPr lang="ru-RU" sz="1400" b="0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9016 гладк. глянц.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№ 165-2, 08.07.2013,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1000 ч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7173">
                <a:tc gridSpan="5">
                  <a:txBody>
                    <a:bodyPr/>
                    <a:lstStyle/>
                    <a:p>
                      <a:pPr algn="ctr"/>
                      <a:r>
                        <a:rPr lang="en-US" sz="14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III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.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Испытания на пожароопасность красок и покрытий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sz="14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sz="14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sz="14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13214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46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Группа воспламеняемости покрытия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4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ГОСТ 30402</a:t>
                      </a:r>
                      <a:endParaRPr kumimoji="0" lang="ru-RU" sz="14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П-ЭП-ПЛ-2323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№ 04-52/400П, 16.03.2010,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В1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Д1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13214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47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Коэффициент дымообразования порошковой краски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4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ГОСТ 12.1.044</a:t>
                      </a:r>
                      <a:endParaRPr kumimoji="0" lang="ru-RU" sz="14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kern="1200" noProof="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kern="1200" noProof="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13214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48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Группа воспламеняемости покрытия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4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ГОСТ 30402</a:t>
                      </a:r>
                      <a:endParaRPr kumimoji="0" lang="ru-RU" sz="14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noProof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П-ПЛ-1321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№ 04-52/544П, 26.04.2012,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В1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Д1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kern="1200" noProof="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13214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49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Коэффициент дымообразования порошковой краски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4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ГОСТ 12.1.044</a:t>
                      </a:r>
                      <a:endParaRPr kumimoji="0" lang="ru-RU" sz="14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 sz="14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 sz="14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1703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50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Группа горючести покрытия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4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ГОСТ 30244,</a:t>
                      </a:r>
                    </a:p>
                    <a:p>
                      <a:r>
                        <a:rPr kumimoji="0" lang="ru-RU" sz="14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метод 2</a:t>
                      </a:r>
                      <a:endParaRPr kumimoji="0" lang="ru-RU" sz="14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П-ЭП-ПЛ-2323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№ 04-52/401П, 16.03.2010, </a:t>
                      </a: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535760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ИСПЫТАНИЯ ПЛКМ </a:t>
            </a:r>
            <a:r>
              <a:rPr lang="en-US" dirty="0" smtClean="0">
                <a:solidFill>
                  <a:schemeClr val="bg1"/>
                </a:solidFill>
              </a:rPr>
              <a:t>AMIKA</a:t>
            </a:r>
            <a:endParaRPr lang="ru-RU" dirty="0">
              <a:solidFill>
                <a:schemeClr val="bg1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8253317"/>
              </p:ext>
            </p:extLst>
          </p:nvPr>
        </p:nvGraphicFramePr>
        <p:xfrm>
          <a:off x="107504" y="476672"/>
          <a:ext cx="8928990" cy="5516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55"/>
                <a:gridCol w="1944216"/>
                <a:gridCol w="1656184"/>
                <a:gridCol w="2592288"/>
                <a:gridCol w="2232247"/>
              </a:tblGrid>
              <a:tr h="216024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6262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51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Группа горючести покрытия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4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ГОСТ 30244,</a:t>
                      </a:r>
                    </a:p>
                    <a:p>
                      <a:r>
                        <a:rPr kumimoji="0" lang="ru-RU" sz="14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метод 2</a:t>
                      </a:r>
                      <a:endParaRPr kumimoji="0" lang="ru-RU" sz="14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П-ПЛ-1321</a:t>
                      </a:r>
                      <a:endParaRPr lang="ru-RU" sz="14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№ 04-52/545П, 26.04.2012, </a:t>
                      </a: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6262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52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Токсичность продуктов горения краски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ГОСТ 12.1.044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П-ЭП-ПЛ-2323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№ 1053, 16.03.2010,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6262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53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Токсичность продуктов горения краски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ГОСТ 12.1.044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П-ПЛ-1321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№ 1563, 20.04.2012,</a:t>
                      </a:r>
                    </a:p>
                    <a:p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Т1</a:t>
                      </a:r>
                      <a:endParaRPr lang="ru-RU" sz="1400" b="1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4760">
                <a:tc gridSpan="5">
                  <a:txBody>
                    <a:bodyPr/>
                    <a:lstStyle/>
                    <a:p>
                      <a:pPr algn="ctr"/>
                      <a:r>
                        <a:rPr lang="en-US" sz="1400" b="1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IV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. Статическое воздействие сред и реактивов</a:t>
                      </a:r>
                      <a:endParaRPr lang="ru-RU" sz="1400" b="1" kern="1200" baseline="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ru-RU" sz="14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sz="14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sz="14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6262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54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Стойкость покрытия к воздействию</a:t>
                      </a:r>
                    </a:p>
                    <a:p>
                      <a:pPr marL="0" algn="l" defTabSz="914400" rtl="0" eaLnBrk="1" latinLnBrk="0" hangingPunct="1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 Воды</a:t>
                      </a:r>
                    </a:p>
                    <a:p>
                      <a:pPr marL="0" algn="l" defTabSz="914400" rtl="0" eaLnBrk="1" latinLnBrk="0" hangingPunct="1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 </a:t>
                      </a:r>
                      <a:r>
                        <a:rPr lang="en-US" sz="14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NaCl,</a:t>
                      </a:r>
                      <a:r>
                        <a:rPr lang="en-US" sz="1400" b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10%</a:t>
                      </a:r>
                    </a:p>
                    <a:p>
                      <a:pPr marL="0" algn="l" defTabSz="914400" rtl="0" eaLnBrk="1" latinLnBrk="0" hangingPunct="1"/>
                      <a:r>
                        <a:rPr lang="en-US" sz="14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 H2SO4,</a:t>
                      </a:r>
                      <a:r>
                        <a:rPr lang="en-US" sz="1400" b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5%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ГОСТ 9.403</a:t>
                      </a:r>
                      <a:endParaRPr kumimoji="0" lang="ru-RU" sz="14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noProof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П-ПЛ-1321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 noProof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RAL</a:t>
                      </a:r>
                      <a:r>
                        <a:rPr lang="en-US" sz="1400" b="0" kern="1200" baseline="0" noProof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8022 </a:t>
                      </a:r>
                      <a:r>
                        <a:rPr lang="ru-RU" sz="1400" b="0" kern="1200" baseline="0" noProof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полумат.,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 baseline="0" noProof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RAL 8022 </a:t>
                      </a:r>
                      <a:r>
                        <a:rPr lang="ru-RU" sz="1400" b="0" kern="1200" baseline="0" noProof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полуглянц.</a:t>
                      </a:r>
                      <a:endParaRPr lang="ru-RU" sz="1400" b="0" kern="1200" noProof="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noProof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№ 01/12, 30.03.2012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noProof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- 1000 ч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noProof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- 720 ч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noProof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- 500 ч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6262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55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Стойкость покрытия</a:t>
                      </a:r>
                      <a:r>
                        <a:rPr lang="ru-RU" sz="1400" b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к воздействию дез.растворов:</a:t>
                      </a:r>
                    </a:p>
                    <a:p>
                      <a:pPr marL="0" algn="l" defTabSz="914400" rtl="0" eaLnBrk="1" latinLnBrk="0" hangingPunct="1"/>
                      <a:r>
                        <a:rPr lang="ru-RU" sz="1400" b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 «Полидэз», 5%</a:t>
                      </a:r>
                    </a:p>
                    <a:p>
                      <a:pPr marL="0" algn="l" defTabSz="914400" rtl="0" eaLnBrk="1" latinLnBrk="0" hangingPunct="1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 «Хлороцид», 0,3%</a:t>
                      </a:r>
                    </a:p>
                    <a:p>
                      <a:pPr marL="0" algn="l" defTabSz="914400" rtl="0" eaLnBrk="1" latinLnBrk="0" hangingPunct="1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 «Хлордэз», 0,3%</a:t>
                      </a:r>
                    </a:p>
                    <a:p>
                      <a:pPr marL="0" algn="l" defTabSz="914400" rtl="0" eaLnBrk="1" latinLnBrk="0" hangingPunct="1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 «Пероксин плюс», 5%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ГОСТ 9.403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ГОСТ 9.407</a:t>
                      </a:r>
                    </a:p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noProof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П-ЭП-ПЛ-2323 бело-голубая гладкая глянцевая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noProof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№ 05/14, 27.05.2014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noProof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</a:t>
                      </a:r>
                      <a:r>
                        <a:rPr lang="ru-RU" sz="1400" b="0" kern="1200" baseline="0" noProof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168 ч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noProof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- 168 ч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noProof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- 168 ч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noProof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- 168 ч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775136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ИСПЫТАНИЯ ПЛКМ </a:t>
            </a:r>
            <a:r>
              <a:rPr lang="en-US" dirty="0" smtClean="0">
                <a:solidFill>
                  <a:schemeClr val="bg1"/>
                </a:solidFill>
              </a:rPr>
              <a:t>AMIKA</a:t>
            </a:r>
            <a:endParaRPr lang="ru-RU" dirty="0">
              <a:solidFill>
                <a:schemeClr val="bg1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7315307"/>
              </p:ext>
            </p:extLst>
          </p:nvPr>
        </p:nvGraphicFramePr>
        <p:xfrm>
          <a:off x="107504" y="476672"/>
          <a:ext cx="8928990" cy="533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55"/>
                <a:gridCol w="1944216"/>
                <a:gridCol w="1656184"/>
                <a:gridCol w="2592288"/>
                <a:gridCol w="2232247"/>
              </a:tblGrid>
              <a:tr h="216024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6262"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56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Стойкость</a:t>
                      </a:r>
                      <a:r>
                        <a:rPr lang="ru-RU" sz="14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покрытия к статическому воздействию</a:t>
                      </a:r>
                    </a:p>
                    <a:p>
                      <a:r>
                        <a:rPr lang="ru-RU" sz="14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- </a:t>
                      </a:r>
                      <a:r>
                        <a:rPr lang="en-US" sz="14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NaOH</a:t>
                      </a:r>
                      <a:r>
                        <a:rPr lang="ru-RU" sz="14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, 5%</a:t>
                      </a:r>
                    </a:p>
                    <a:p>
                      <a:r>
                        <a:rPr lang="en-US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- H2SO4</a:t>
                      </a: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, 5%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ГОСТ 9.403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ГОСТ 9.407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П-ПЛ-1321 </a:t>
                      </a:r>
                      <a:r>
                        <a:rPr lang="en-US" sz="14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RAL</a:t>
                      </a: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8022 глад. глянц.</a:t>
                      </a:r>
                      <a:endParaRPr lang="ru-RU" sz="14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№ 03/14, 27.05.2014</a:t>
                      </a:r>
                    </a:p>
                    <a:p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- 24 ч,</a:t>
                      </a:r>
                    </a:p>
                    <a:p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- 168 ч</a:t>
                      </a:r>
                      <a:endParaRPr lang="ru-RU" sz="14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6262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57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Стойкость</a:t>
                      </a:r>
                      <a:r>
                        <a:rPr lang="ru-RU" sz="14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покрытия к статическому воздействию</a:t>
                      </a:r>
                    </a:p>
                    <a:p>
                      <a:r>
                        <a:rPr lang="ru-RU" sz="14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- </a:t>
                      </a:r>
                      <a:r>
                        <a:rPr lang="en-US" sz="14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NaOH</a:t>
                      </a:r>
                      <a:r>
                        <a:rPr lang="ru-RU" sz="14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, 5%</a:t>
                      </a:r>
                    </a:p>
                    <a:p>
                      <a:r>
                        <a:rPr lang="en-US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- H2SO4</a:t>
                      </a: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, 5%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ГОСТ 9.403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ГОСТ 9.407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П-ЭП-ПЛ-2323 </a:t>
                      </a:r>
                      <a:r>
                        <a:rPr lang="en-US" sz="1400" b="0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RAL </a:t>
                      </a:r>
                      <a:r>
                        <a:rPr lang="ru-RU" sz="1400" b="0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7035 шагрень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№ 02/14, 27.05.2014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- 96 ч,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- 168 ч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6262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58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Стойкость</a:t>
                      </a:r>
                      <a:r>
                        <a:rPr lang="ru-RU" sz="14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покрытия к статическому воздействию</a:t>
                      </a:r>
                    </a:p>
                    <a:p>
                      <a:r>
                        <a:rPr lang="ru-RU" sz="14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- </a:t>
                      </a:r>
                      <a:r>
                        <a:rPr lang="en-US" sz="14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NaOH</a:t>
                      </a:r>
                      <a:r>
                        <a:rPr lang="ru-RU" sz="14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, 5%</a:t>
                      </a:r>
                    </a:p>
                    <a:p>
                      <a:r>
                        <a:rPr lang="en-US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- H2SO4</a:t>
                      </a: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, 5%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ГОСТ 9.403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ГОСТ 9.407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П-ЭП-ПЛ-2323 белая гладк. глянц.</a:t>
                      </a:r>
                      <a:endParaRPr lang="ru-RU" sz="14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№ 04/14, 27.05.2014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- 168 ч,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- 168 ч</a:t>
                      </a:r>
                    </a:p>
                    <a:p>
                      <a:endParaRPr lang="ru-RU" sz="14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6262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59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Стойкость покрытия к воздействию дезактивирующего р-ра 20-30 г/л азотной кислоты, 3-5 г/л щавелевой к-ты при (40-45)˚С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ГОСТ 9.403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ГОСТ 9.407</a:t>
                      </a:r>
                    </a:p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П-ПЛ-1321 гладк. глянц., образцы покрытий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№ 15/14, 10.11.2014,</a:t>
                      </a:r>
                    </a:p>
                    <a:p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22 ч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863884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ИСПЫТАНИЯ ПЛКМ </a:t>
            </a:r>
            <a:r>
              <a:rPr lang="en-US" dirty="0" smtClean="0">
                <a:solidFill>
                  <a:schemeClr val="bg1"/>
                </a:solidFill>
              </a:rPr>
              <a:t>AMIKA</a:t>
            </a:r>
            <a:endParaRPr lang="ru-RU" dirty="0">
              <a:solidFill>
                <a:schemeClr val="bg1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8967053"/>
              </p:ext>
            </p:extLst>
          </p:nvPr>
        </p:nvGraphicFramePr>
        <p:xfrm>
          <a:off x="107504" y="476672"/>
          <a:ext cx="8928990" cy="502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55"/>
                <a:gridCol w="1944216"/>
                <a:gridCol w="1656184"/>
                <a:gridCol w="2592288"/>
                <a:gridCol w="2232247"/>
              </a:tblGrid>
              <a:tr h="216024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6262"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60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Стойкость покрытия к воздействию дезактивирующего р-ра 20-30 г/л азотной кислоты, 3-5 г/л щавелевой к-ты при (40-45)˚С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ГОСТ 9.403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ГОСТ 9.407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П-ПЛ-1321 </a:t>
                      </a: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RAL 7034 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гладк. глянц.</a:t>
                      </a:r>
                    </a:p>
                    <a:p>
                      <a:endParaRPr lang="ru-RU" sz="14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№ 1</a:t>
                      </a: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/14, 10.11.2014,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22 ч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6262"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61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Стойкость покрытия к воздействию дезактивирующего р-ра 20-30 г/л азотной кислоты, 3-5 г/л щавелевой к-ты при (40-45)˚С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ГОСТ 9.403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ГОСТ 9.407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П-ПЛ-1321 </a:t>
                      </a: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RAL 1015 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гладк. глянц.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№ 1</a:t>
                      </a: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/14, 10.11.2014,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22 ч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6262"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62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Стойкость покрытия к воздействию дезактивирующего р-ра 20-30 г/л азотной кислоты, 3-5 г/л щавелевой к-ты при (40-45)˚С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ГОСТ 9.403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ГОСТ 9.407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П-ПЛ-1321 </a:t>
                      </a: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RAL 1001 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гладк. глянц.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№ 1</a:t>
                      </a: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/14, 10.11.2014,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22 ч</a:t>
                      </a:r>
                    </a:p>
                    <a:p>
                      <a:endParaRPr lang="ru-RU" sz="14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305098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ИСПЫТАНИЯ ПЛКМ </a:t>
            </a:r>
            <a:r>
              <a:rPr lang="en-US" dirty="0" smtClean="0">
                <a:solidFill>
                  <a:schemeClr val="bg1"/>
                </a:solidFill>
              </a:rPr>
              <a:t>AMIKA</a:t>
            </a:r>
            <a:endParaRPr lang="ru-RU" dirty="0">
              <a:solidFill>
                <a:schemeClr val="bg1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7788911"/>
              </p:ext>
            </p:extLst>
          </p:nvPr>
        </p:nvGraphicFramePr>
        <p:xfrm>
          <a:off x="107504" y="476672"/>
          <a:ext cx="8928990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55"/>
                <a:gridCol w="1944216"/>
                <a:gridCol w="1656184"/>
                <a:gridCol w="2592288"/>
                <a:gridCol w="2232247"/>
              </a:tblGrid>
              <a:tr h="216024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6262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63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Стойкость покрытия к раствору состава</a:t>
                      </a:r>
                    </a:p>
                    <a:p>
                      <a:pPr marL="0" algn="l" defTabSz="914400" rtl="0" eaLnBrk="1" latinLnBrk="0" hangingPunct="1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гексаметафосфат натрия 3,45 г/л, сульфонол 1,5</a:t>
                      </a:r>
                      <a:r>
                        <a:rPr lang="ru-RU" sz="1400" b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г/л, щавелевая к-та 5 г/л при 80±2˚С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ГОСТ 9.403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ГОСТ 9.407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П-ЭП-ПЛ-2323 </a:t>
                      </a:r>
                      <a:r>
                        <a:rPr lang="en-US" sz="14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RAL </a:t>
                      </a: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7035 шагрень глянцевая</a:t>
                      </a:r>
                      <a:endParaRPr lang="ru-RU" sz="14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№ 16/14, 03.12.2014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 ч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6262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64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Стойкость покрытия к действию трансформаторного масла</a:t>
                      </a:r>
                    </a:p>
                    <a:p>
                      <a:pPr marL="0" algn="l" defTabSz="914400" rtl="0" eaLnBrk="1" latinLnBrk="0" hangingPunct="1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 при 115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˚С</a:t>
                      </a:r>
                    </a:p>
                    <a:p>
                      <a:pPr marL="0" algn="l" defTabSz="914400" rtl="0" eaLnBrk="1" latinLnBrk="0" hangingPunct="1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 при 95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˚С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ГОСТ 9.403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П-ПЛ-1321 </a:t>
                      </a: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RAL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9016 шагрень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№ 193-2, 22.08.2014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- 24 ч,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- 240 ч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6262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65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Стойкость покрытия к статическому воздействию воды при 20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±2˚С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ГОСТ 9.403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ГОСТ 9.407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П-ПЛ-1321 </a:t>
                      </a: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RAL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7008 гладк. матовая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№ 13/15, 20.05.2015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5304 ч</a:t>
                      </a:r>
                    </a:p>
                    <a:p>
                      <a:endParaRPr lang="ru-RU" sz="14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6262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66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Стойкость покрытия к статическому воздействию воды при 20±2˚С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ГОСТ 9.403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ГОСТ 9.407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П-ПЛ-1321 </a:t>
                      </a: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RAL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5005 гладк. матовая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№ 14/15, 20.05.2015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5304 ч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339663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ИСПЫТАНИЯ ПЛКМ </a:t>
            </a:r>
            <a:r>
              <a:rPr lang="en-US" dirty="0" smtClean="0">
                <a:solidFill>
                  <a:schemeClr val="bg1"/>
                </a:solidFill>
              </a:rPr>
              <a:t>AMIKA</a:t>
            </a:r>
            <a:endParaRPr lang="ru-RU" dirty="0">
              <a:solidFill>
                <a:schemeClr val="bg1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3493667"/>
              </p:ext>
            </p:extLst>
          </p:nvPr>
        </p:nvGraphicFramePr>
        <p:xfrm>
          <a:off x="107504" y="476672"/>
          <a:ext cx="8928990" cy="563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55"/>
                <a:gridCol w="1944216"/>
                <a:gridCol w="1656184"/>
                <a:gridCol w="2592288"/>
                <a:gridCol w="2232247"/>
              </a:tblGrid>
              <a:tr h="216024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6262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67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Стойкость покрытия к статическому воздействию воды при 20±2˚С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ГОСТ 9.403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ГОСТ 9.407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П-ПЛ-1321 </a:t>
                      </a: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RAL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5010 гладк. глянц.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№ 15/15, 20.05.2015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5304 ч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6262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68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Стойкость покрытия к статическому воздействию воды при 20±2˚С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ГОСТ 9.403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ГОСТ 9.407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П-ПЛ-1321 </a:t>
                      </a: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RAL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2001 гладк. матовая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№ 16/15, 20.05.2015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5304 ч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6262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69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Стойкость покрытия к статическому воздействию воды при 20±2˚С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ГОСТ 9.403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ГОСТ 9.407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П-ПЛ-1321 </a:t>
                      </a: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Pantone 5405 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гладк. матовая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№ 17/15, 20.05.2015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5304 ч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6262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70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Стойкость покрытия к действию трансформаторного масла</a:t>
                      </a:r>
                      <a:endParaRPr kumimoji="0" lang="ru-RU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algn="l" defTabSz="914400" rtl="0" eaLnBrk="1" latinLnBrk="0" hangingPunct="1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 при 95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˚С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ГОСТ 9.403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П-ПЛ-1321 </a:t>
                      </a: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RAL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2012 гладк. глянц.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№ 49/15, 20.11.2015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48 ч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6262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71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Стойкость покрытия к воздействию</a:t>
                      </a:r>
                    </a:p>
                    <a:p>
                      <a:pPr marL="0" algn="l" defTabSz="914400" rtl="0" eaLnBrk="1" latinLnBrk="0" hangingPunct="1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 трансформатор-ного масла ТКП,</a:t>
                      </a:r>
                    </a:p>
                    <a:p>
                      <a:pPr marL="0" algn="l" defTabSz="914400" rtl="0" eaLnBrk="1" latinLnBrk="0" hangingPunct="1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 индустр. масла,</a:t>
                      </a:r>
                    </a:p>
                    <a:p>
                      <a:pPr marL="0" algn="l" defTabSz="914400" rtl="0" eaLnBrk="1" latinLnBrk="0" hangingPunct="1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 бензина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ГОСТ 9.403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ГОСТ 9.407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П-ПЛ-1321 </a:t>
                      </a: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RAL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2012 гладк. глянц.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№ 21/16, 28.03.2016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- 2328 ч,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- 2328 ч,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- 2328 ч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347663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ИСПЫТАНИЯ ПЛКМ </a:t>
            </a:r>
            <a:r>
              <a:rPr lang="en-US" dirty="0" smtClean="0">
                <a:solidFill>
                  <a:schemeClr val="bg1"/>
                </a:solidFill>
              </a:rPr>
              <a:t>AMIKA</a:t>
            </a:r>
            <a:endParaRPr lang="ru-RU" dirty="0">
              <a:solidFill>
                <a:schemeClr val="bg1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9146665"/>
              </p:ext>
            </p:extLst>
          </p:nvPr>
        </p:nvGraphicFramePr>
        <p:xfrm>
          <a:off x="107504" y="476672"/>
          <a:ext cx="8928990" cy="5425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55"/>
                <a:gridCol w="1944216"/>
                <a:gridCol w="1656184"/>
                <a:gridCol w="2592288"/>
                <a:gridCol w="2232247"/>
              </a:tblGrid>
              <a:tr h="216024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6262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72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Стойкость покрытия к воздействию</a:t>
                      </a:r>
                    </a:p>
                    <a:p>
                      <a:pPr marL="0" algn="l" defTabSz="914400" rtl="0" eaLnBrk="1" latinLnBrk="0" hangingPunct="1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 трансформатор-ного масла ТКП,</a:t>
                      </a:r>
                    </a:p>
                    <a:p>
                      <a:pPr marL="0" algn="l" defTabSz="914400" rtl="0" eaLnBrk="1" latinLnBrk="0" hangingPunct="1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 индустр. масла,</a:t>
                      </a:r>
                    </a:p>
                    <a:p>
                      <a:pPr marL="0" algn="l" defTabSz="914400" rtl="0" eaLnBrk="1" latinLnBrk="0" hangingPunct="1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 бензина</a:t>
                      </a:r>
                    </a:p>
                    <a:p>
                      <a:pPr marL="0" algn="l" defTabSz="914400" rtl="0" eaLnBrk="1" latinLnBrk="0" hangingPunct="1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При 35-40˚С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ГОСТ 9.403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ГОСТ 9.407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П-ПЛ-1321 </a:t>
                      </a: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RAL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3022 гладк. глянц.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№ 20/16, 28.03.2016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- 2328 ч,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- 2328 ч,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- 2328 ч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6262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73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Стойкость покрытия к воздействию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 воды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 р-ра </a:t>
                      </a: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NaCl, 3%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ГОСТ 9.403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ГОСТ 9.407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П-ЭП-ПЛ-2323 </a:t>
                      </a: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RAL 2008 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гладк. глянц.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№ 44/16, 27.07.2016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 </a:t>
                      </a: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552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ч,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 </a:t>
                      </a: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552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ч,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6262"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74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Стойкость покрытия к статич. воздейст-вию воды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ГОСТ 9.403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ГОСТ 9.407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П-ПЛ-1321 </a:t>
                      </a: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RAL 9016 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шагрень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№ 37/17, 11.05.2017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374 ч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08736">
                <a:tc gridSpan="5"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V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. Стойкость к воздействию переменных температур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6262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75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Воздействие переменных температур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ГОСТ 27037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П-ПЛ-1321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белый муар (цвет 01 АлюминТехно), </a:t>
                      </a: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7024 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муар, 8028 гладк. глянц., коричн. (цвет 02 АлюминТехно), беж. муар (цвет 04 АлюминТехно), беж. глянц.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№ 414-2, 14.12.2015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15 циклов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24228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ИСПЫТАНИЯ ПЛКМ </a:t>
            </a:r>
            <a:r>
              <a:rPr lang="en-US" dirty="0" smtClean="0">
                <a:solidFill>
                  <a:schemeClr val="bg1"/>
                </a:solidFill>
              </a:rPr>
              <a:t>AMIKA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7544" y="764704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Камера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соляного тумана</a:t>
            </a:r>
          </a:p>
        </p:txBody>
      </p:sp>
      <p:pic>
        <p:nvPicPr>
          <p:cNvPr id="1026" name="Picture 2" descr="D:\DOC_файлы\Семинары Презентации\Испытания порошковых красок АМИКА, протоколы\фото для вставки\камера SC_450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054" y="1268760"/>
            <a:ext cx="3614889" cy="4681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355976" y="1268760"/>
            <a:ext cx="44644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Непрерывное распыление раствора  хлористого натрия с концентрацией конденсата 50±5 г/дм3, 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рН 6.5-7.2,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температура 35±2˚С.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55976" y="2600948"/>
            <a:ext cx="43204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Arial" pitchFamily="34" charset="0"/>
                <a:cs typeface="Arial" pitchFamily="34" charset="0"/>
              </a:rPr>
              <a:t>Скорость оседания тумана такова, что средний объём раствора, собираемого за 16 часов с 80 м2 горизонтальной поверхности составляет 1.0-2.0 см3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за 1 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час.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355976" y="3924387"/>
            <a:ext cx="446449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Дополнительно: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оборудование для подачи в камеру коррозионно-активной среды, содержащей </a:t>
            </a:r>
            <a:r>
              <a:rPr lang="ru-RU" sz="1600" b="1" i="1" dirty="0" smtClean="0">
                <a:latin typeface="Arial" pitchFamily="34" charset="0"/>
                <a:cs typeface="Arial" pitchFamily="34" charset="0"/>
              </a:rPr>
              <a:t>сернистый газ</a:t>
            </a:r>
          </a:p>
          <a:p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5±1 мг/м3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(имитация воздействия промышленной атмосферы).</a:t>
            </a:r>
          </a:p>
        </p:txBody>
      </p:sp>
    </p:spTree>
    <p:extLst>
      <p:ext uri="{BB962C8B-B14F-4D97-AF65-F5344CB8AC3E}">
        <p14:creationId xmlns:p14="http://schemas.microsoft.com/office/powerpoint/2010/main" val="3000648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ИСПЫТАНИЯ ПЛКМ </a:t>
            </a:r>
            <a:r>
              <a:rPr lang="en-US" dirty="0" smtClean="0">
                <a:solidFill>
                  <a:schemeClr val="bg1"/>
                </a:solidFill>
              </a:rPr>
              <a:t>AMIKA</a:t>
            </a:r>
            <a:endParaRPr lang="ru-RU" dirty="0">
              <a:solidFill>
                <a:schemeClr val="bg1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7983239"/>
              </p:ext>
            </p:extLst>
          </p:nvPr>
        </p:nvGraphicFramePr>
        <p:xfrm>
          <a:off x="107504" y="1340768"/>
          <a:ext cx="8928990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55"/>
                <a:gridCol w="1944216"/>
                <a:gridCol w="1656184"/>
                <a:gridCol w="2592288"/>
                <a:gridCol w="2232247"/>
              </a:tblGrid>
              <a:tr h="216024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6262"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76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Воздействие переменных температур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ГОСТ 27037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П-ПЛ-1321 </a:t>
                      </a: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RAL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30</a:t>
                      </a: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05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гладк. глянц.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№ 60/16, 23.09.2016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153 циклов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315682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ЛАКОКРАСОЧНЫЕ МАТЕРИАЛЫ</a:t>
            </a:r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D:\Data\Nataly\Z_КЛ\_МАВ\презентация\Finish-0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000" y="-55668"/>
            <a:ext cx="9180000" cy="6913668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5357818" y="6215082"/>
            <a:ext cx="33575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800" dirty="0" smtClean="0">
                <a:latin typeface="Arial" pitchFamily="34" charset="0"/>
                <a:cs typeface="Arial" pitchFamily="34" charset="0"/>
              </a:rPr>
              <a:t>ул., Строителей,</a:t>
            </a:r>
            <a:r>
              <a:rPr lang="en-US" sz="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800" dirty="0" smtClean="0">
                <a:latin typeface="Arial" pitchFamily="34" charset="0"/>
                <a:cs typeface="Arial" pitchFamily="34" charset="0"/>
              </a:rPr>
              <a:t>6, 222720, г. Дзержинск, Минская обл., Беларусь </a:t>
            </a:r>
          </a:p>
          <a:p>
            <a:pPr algn="just"/>
            <a:r>
              <a:rPr lang="ru-RU" sz="800" dirty="0" smtClean="0">
                <a:latin typeface="Arial" pitchFamily="34" charset="0"/>
                <a:cs typeface="Arial" pitchFamily="34" charset="0"/>
              </a:rPr>
              <a:t>тел.: </a:t>
            </a:r>
            <a:r>
              <a:rPr lang="en-US" sz="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800" dirty="0" smtClean="0">
                <a:latin typeface="Arial" pitchFamily="34" charset="0"/>
                <a:cs typeface="Arial" pitchFamily="34" charset="0"/>
              </a:rPr>
              <a:t>+375 29 660 50 18 </a:t>
            </a:r>
            <a:r>
              <a:rPr lang="en-US" sz="800" dirty="0" smtClean="0">
                <a:latin typeface="Arial" pitchFamily="34" charset="0"/>
                <a:cs typeface="Arial" pitchFamily="34" charset="0"/>
              </a:rPr>
              <a:t> (velcom)</a:t>
            </a:r>
            <a:r>
              <a:rPr lang="ru-RU" sz="800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en-US" sz="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800" dirty="0" smtClean="0">
                <a:latin typeface="Arial" pitchFamily="34" charset="0"/>
                <a:cs typeface="Arial" pitchFamily="34" charset="0"/>
              </a:rPr>
              <a:t> +375 29 507 60 56 </a:t>
            </a:r>
            <a:r>
              <a:rPr lang="en-US" sz="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800" dirty="0" smtClean="0">
                <a:latin typeface="Arial" pitchFamily="34" charset="0"/>
                <a:cs typeface="Arial" pitchFamily="34" charset="0"/>
              </a:rPr>
              <a:t>(МТС)</a:t>
            </a:r>
          </a:p>
          <a:p>
            <a:pPr algn="just"/>
            <a:r>
              <a:rPr lang="ru-RU" sz="800" dirty="0" smtClean="0">
                <a:latin typeface="Arial" pitchFamily="34" charset="0"/>
                <a:cs typeface="Arial" pitchFamily="34" charset="0"/>
              </a:rPr>
              <a:t>тел./факс:</a:t>
            </a:r>
            <a:r>
              <a:rPr lang="en-US" sz="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800" dirty="0" smtClean="0">
                <a:latin typeface="Arial" pitchFamily="34" charset="0"/>
                <a:cs typeface="Arial" pitchFamily="34" charset="0"/>
              </a:rPr>
              <a:t> +375 1716 56 056, </a:t>
            </a:r>
            <a:r>
              <a:rPr lang="en-US" sz="800" dirty="0" smtClean="0">
                <a:latin typeface="Arial" pitchFamily="34" charset="0"/>
                <a:cs typeface="Arial" pitchFamily="34" charset="0"/>
              </a:rPr>
              <a:t>e-mail</a:t>
            </a:r>
            <a:r>
              <a:rPr lang="ru-RU" sz="800" dirty="0" smtClean="0">
                <a:latin typeface="Arial" pitchFamily="34" charset="0"/>
                <a:cs typeface="Arial" pitchFamily="34" charset="0"/>
              </a:rPr>
              <a:t>:</a:t>
            </a:r>
            <a:r>
              <a:rPr lang="en-US" sz="800" dirty="0" smtClean="0">
                <a:latin typeface="Arial" pitchFamily="34" charset="0"/>
                <a:cs typeface="Arial" pitchFamily="34" charset="0"/>
              </a:rPr>
              <a:t>info@mav.by</a:t>
            </a:r>
            <a:r>
              <a:rPr lang="ru-RU" sz="800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en-US" sz="800" dirty="0" smtClean="0">
                <a:latin typeface="Arial" pitchFamily="34" charset="0"/>
                <a:cs typeface="Arial" pitchFamily="34" charset="0"/>
              </a:rPr>
              <a:t> www.mav.by</a:t>
            </a:r>
            <a:r>
              <a:rPr lang="ru-RU" sz="800" dirty="0" smtClean="0">
                <a:latin typeface="Arial" pitchFamily="34" charset="0"/>
                <a:cs typeface="Arial" pitchFamily="34" charset="0"/>
              </a:rPr>
              <a:t>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ИСПЫТАНИЯ ПЛКМ </a:t>
            </a:r>
            <a:r>
              <a:rPr lang="en-US" dirty="0" smtClean="0">
                <a:solidFill>
                  <a:schemeClr val="bg1"/>
                </a:solidFill>
              </a:rPr>
              <a:t>AMIKA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9726" y="476672"/>
            <a:ext cx="8208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Проведение испытаний</a:t>
            </a:r>
          </a:p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(метод Б, ГОСТ 9.401)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H="1">
            <a:off x="755576" y="1663485"/>
            <a:ext cx="432048" cy="1296144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flipH="1">
            <a:off x="1547664" y="1519469"/>
            <a:ext cx="432048" cy="1296144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1187624" y="1519469"/>
            <a:ext cx="792088" cy="144016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755576" y="2798686"/>
            <a:ext cx="792088" cy="144016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Овал 9"/>
          <p:cNvSpPr/>
          <p:nvPr/>
        </p:nvSpPr>
        <p:spPr>
          <a:xfrm>
            <a:off x="1475656" y="1807501"/>
            <a:ext cx="72008" cy="7200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Стрелка вправо 10"/>
          <p:cNvSpPr/>
          <p:nvPr/>
        </p:nvSpPr>
        <p:spPr>
          <a:xfrm>
            <a:off x="2123728" y="2167541"/>
            <a:ext cx="1080120" cy="288032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H="1">
            <a:off x="4338158" y="1502383"/>
            <a:ext cx="432048" cy="1296144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3978118" y="1502383"/>
            <a:ext cx="792088" cy="144016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3546070" y="2781600"/>
            <a:ext cx="792088" cy="144016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>
            <a:off x="4266150" y="1790415"/>
            <a:ext cx="72008" cy="7200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H="1">
            <a:off x="3546070" y="1646399"/>
            <a:ext cx="432048" cy="1296144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4122134" y="1879509"/>
            <a:ext cx="72008" cy="72008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V="1">
            <a:off x="3851920" y="1879509"/>
            <a:ext cx="576064" cy="72008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Выноска 1 26"/>
          <p:cNvSpPr/>
          <p:nvPr/>
        </p:nvSpPr>
        <p:spPr>
          <a:xfrm>
            <a:off x="5508104" y="1146654"/>
            <a:ext cx="3384376" cy="1562265"/>
          </a:xfrm>
          <a:prstGeom prst="borderCallout1">
            <a:avLst>
              <a:gd name="adj1" fmla="val 1314"/>
              <a:gd name="adj2" fmla="val 456"/>
              <a:gd name="adj3" fmla="val 49275"/>
              <a:gd name="adj4" fmla="val -20241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Перпендикулярный или крестообразный надрез (по диагонали пластины), не доводя до края 20 мм. Расстояние между надрезами при перпендикуляр. надрезе 20 мм.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Ширина надреза 0,5 мм.</a:t>
            </a:r>
            <a:endParaRPr lang="ru-RU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D:\DOC_файлы\Семинары Презентации\Испытания порошковых красок АМИКА, протоколы\фото для вставки\камера соляного туман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8159" y="3717032"/>
            <a:ext cx="1967990" cy="2098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Выгнутая вправо стрелка 27"/>
          <p:cNvSpPr/>
          <p:nvPr/>
        </p:nvSpPr>
        <p:spPr>
          <a:xfrm>
            <a:off x="5358156" y="2781601"/>
            <a:ext cx="581995" cy="1636514"/>
          </a:xfrm>
          <a:prstGeom prst="curvedLef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9" name="Выноска 1 28"/>
          <p:cNvSpPr/>
          <p:nvPr/>
        </p:nvSpPr>
        <p:spPr>
          <a:xfrm>
            <a:off x="5796136" y="4221088"/>
            <a:ext cx="3096344" cy="1800199"/>
          </a:xfrm>
          <a:prstGeom prst="borderCallout1">
            <a:avLst>
              <a:gd name="adj1" fmla="val 97687"/>
              <a:gd name="adj2" fmla="val -1376"/>
              <a:gd name="adj3" fmla="val 52439"/>
              <a:gd name="adj4" fmla="val -16093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20˚±5˚ к вертикали испыт. поверхностью вверх, не менее 20 мм друг от друга, не менее 100 мм от стенок, не менее     200 мм от дна.</a:t>
            </a:r>
          </a:p>
          <a:p>
            <a:pPr algn="ctr"/>
            <a:r>
              <a:rPr lang="en-US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35±2˚С, конц-ция  </a:t>
            </a:r>
            <a:r>
              <a:rPr lang="en-US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50±5 </a:t>
            </a:r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г/дм3, не менее 240 часов</a:t>
            </a:r>
            <a:endParaRPr lang="ru-RU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Стрелка влево 29"/>
          <p:cNvSpPr/>
          <p:nvPr/>
        </p:nvSpPr>
        <p:spPr>
          <a:xfrm>
            <a:off x="2195736" y="4581128"/>
            <a:ext cx="1008112" cy="288032"/>
          </a:xfrm>
          <a:prstGeom prst="lef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1" name="TextBox 30"/>
          <p:cNvSpPr txBox="1"/>
          <p:nvPr/>
        </p:nvSpPr>
        <p:spPr>
          <a:xfrm>
            <a:off x="251520" y="4355812"/>
            <a:ext cx="1767076" cy="738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Распространение коррозии от надреза в мм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4797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5" grpId="0" animBg="1"/>
      <p:bldP spid="27" grpId="0" animBg="1"/>
      <p:bldP spid="28" grpId="0" animBg="1"/>
      <p:bldP spid="29" grpId="0" animBg="1"/>
      <p:bldP spid="30" grpId="0" animBg="1"/>
      <p:bldP spid="3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ИСПЫТАНИЯ ПЛКМ </a:t>
            </a:r>
            <a:r>
              <a:rPr lang="en-US" dirty="0" smtClean="0">
                <a:solidFill>
                  <a:schemeClr val="bg1"/>
                </a:solidFill>
              </a:rPr>
              <a:t>AMIKA</a:t>
            </a:r>
            <a:endParaRPr lang="ru-RU" dirty="0">
              <a:solidFill>
                <a:schemeClr val="bg1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7117182"/>
              </p:ext>
            </p:extLst>
          </p:nvPr>
        </p:nvGraphicFramePr>
        <p:xfrm>
          <a:off x="683568" y="1340768"/>
          <a:ext cx="7992888" cy="391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0320"/>
                <a:gridCol w="1296144"/>
                <a:gridCol w="1584176"/>
                <a:gridCol w="223224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ПК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AMIKA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Стойкость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к солевому туману, ч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Распростра-нение коррозии от надреза, мм, не более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Протокол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RAL1004 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П-ЭП-ПЛ-2323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500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№ 304/3 от 16.11.2011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RAL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7037</a:t>
                      </a:r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П-ЭП-ПЛ-2323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500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№ 304/4 от 16.11.2017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RAL</a:t>
                      </a:r>
                      <a:r>
                        <a:rPr lang="en-US" sz="1400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9005 </a:t>
                      </a:r>
                      <a:r>
                        <a:rPr lang="ru-RU" sz="1400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муар, арт.24111-00044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1000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№ 118-2/2 от 01.08.2012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RAL</a:t>
                      </a:r>
                      <a:r>
                        <a:rPr lang="en-US" sz="1400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9005 </a:t>
                      </a:r>
                      <a:r>
                        <a:rPr lang="ru-RU" sz="1400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муар, арт.24311-00188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1000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№ 118-2/4 от 01.08.2012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RAL</a:t>
                      </a:r>
                      <a:r>
                        <a:rPr lang="en-US" sz="1400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9005</a:t>
                      </a:r>
                      <a:r>
                        <a:rPr lang="ru-RU" sz="1400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, арт. 21111-00055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1000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№ 118-2/3 от 01.08.2012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Общий протокол П-ПЛ-1321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1000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№ 37-2 от 20.03.2012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П-ПЛ-1321 </a:t>
                      </a:r>
                      <a:r>
                        <a:rPr lang="en-US" sz="1400" b="1" dirty="0" smtClean="0">
                          <a:latin typeface="Arial" pitchFamily="34" charset="0"/>
                          <a:cs typeface="Arial" pitchFamily="34" charset="0"/>
                        </a:rPr>
                        <a:t>RAL 3003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1000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№ 88/1-2 от 25.04.2014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П-ПЛ-1321 </a:t>
                      </a:r>
                      <a:r>
                        <a:rPr lang="en-US" sz="1400" b="1" dirty="0" smtClean="0">
                          <a:latin typeface="Arial" pitchFamily="34" charset="0"/>
                          <a:cs typeface="Arial" pitchFamily="34" charset="0"/>
                        </a:rPr>
                        <a:t>RAL </a:t>
                      </a:r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7024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1000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№ 88/2-2 от 25.04.2014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691680" y="733346"/>
            <a:ext cx="6120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Протоколы испытаний на стойкость к соляному туману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1227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ИСПЫТАНИЯ ПЛКМ </a:t>
            </a:r>
            <a:r>
              <a:rPr lang="en-US" dirty="0" smtClean="0">
                <a:solidFill>
                  <a:schemeClr val="bg1"/>
                </a:solidFill>
              </a:rPr>
              <a:t>AMIKA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40768"/>
            <a:ext cx="2752954" cy="38884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3425" y="1365262"/>
            <a:ext cx="2739275" cy="387372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340768"/>
            <a:ext cx="2725858" cy="385474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0596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ИСПЫТАНИЯ ПЛКМ </a:t>
            </a:r>
            <a:r>
              <a:rPr lang="en-US" dirty="0" smtClean="0">
                <a:solidFill>
                  <a:schemeClr val="bg1"/>
                </a:solidFill>
              </a:rPr>
              <a:t>AMIKA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053" name="Picture 5" descr="D:\DOC_файлы\Семинары Презентации\Испытания порошковых красок АМИКА, протоколы\фото для вставки\Картинка с погодными факторами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08710"/>
            <a:ext cx="7740352" cy="5805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99592" y="1916832"/>
            <a:ext cx="73448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Ускоренные климатические испытания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751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3126</TotalTime>
  <Words>4389</Words>
  <Application>Microsoft Office PowerPoint</Application>
  <PresentationFormat>Экран (4:3)</PresentationFormat>
  <Paragraphs>1094</Paragraphs>
  <Slides>51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51</vt:i4>
      </vt:variant>
    </vt:vector>
  </HeadingPairs>
  <TitlesOfParts>
    <vt:vector size="52" baseType="lpstr">
      <vt:lpstr>Тема Office</vt:lpstr>
      <vt:lpstr>Презентация PowerPoint</vt:lpstr>
      <vt:lpstr>ИСПЫТАНИЯ ПЛКМ AMIKA</vt:lpstr>
      <vt:lpstr>ИСПЫТАНИЯ ПЛКМ AMIKA</vt:lpstr>
      <vt:lpstr>ИСПЫТАНИЯ ПЛКМ AMIKA</vt:lpstr>
      <vt:lpstr>ИСПЫТАНИЯ ПЛКМ AMIKA</vt:lpstr>
      <vt:lpstr>ИСПЫТАНИЯ ПЛКМ AMIKA</vt:lpstr>
      <vt:lpstr>ИСПЫТАНИЯ ПЛКМ AMIKA</vt:lpstr>
      <vt:lpstr>ИСПЫТАНИЯ ПЛКМ AMIKA</vt:lpstr>
      <vt:lpstr>ИСПЫТАНИЯ ПЛКМ AMIKA</vt:lpstr>
      <vt:lpstr>ИСПЫТАНИЯ ПЛКМ AMIKA</vt:lpstr>
      <vt:lpstr>ИСПЫТАНИЯ ПЛКМ AMIKA</vt:lpstr>
      <vt:lpstr>ИСПЫТАНИЯ ПЛКМ AMIKA</vt:lpstr>
      <vt:lpstr>ИСПЫТАНИЯ ПЛКМ AMIKA</vt:lpstr>
      <vt:lpstr>ИСПЫТАНИЯ ПЛКМ AMIKA</vt:lpstr>
      <vt:lpstr>ИСПЫТАНИЯ ПЛКМ AMIKA</vt:lpstr>
      <vt:lpstr>ИСПЫТАНИЯ ПЛКМ AMIKA</vt:lpstr>
      <vt:lpstr>ИСПЫТАНИЯ ПЛКМ AMIKA</vt:lpstr>
      <vt:lpstr>ИСПЫТАНИЯ ПЛКМ AMIKA</vt:lpstr>
      <vt:lpstr>ИСПЫТАНИЯ ПЛКМ AMIKA</vt:lpstr>
      <vt:lpstr>ИСПЫТАНИЯ ПЛКМ AMIKA</vt:lpstr>
      <vt:lpstr>ИСПЫТАНИЯ ПЛКМ AMIKA</vt:lpstr>
      <vt:lpstr>ИСПЫТАНИЯ ПЛКМ AMIKA</vt:lpstr>
      <vt:lpstr>ИСПЫТАНИЯ ПЛКМ AMIKA</vt:lpstr>
      <vt:lpstr>ИСПЫТАНИЯ ПЛКМ AMIKA</vt:lpstr>
      <vt:lpstr>ИСПЫТАНИЯ ПЛКМ AMIKA</vt:lpstr>
      <vt:lpstr>ИСПЫТАНИЯ ПЛКМ AMIKA</vt:lpstr>
      <vt:lpstr>ИСПЫТАНИЯ ПЛКМ AMIKA</vt:lpstr>
      <vt:lpstr>ИСПЫТАНИЯ ПЛКМ AMIKA</vt:lpstr>
      <vt:lpstr>ИСПЫТАНИЯ ПЛКМ AMIKA</vt:lpstr>
      <vt:lpstr>ИСПЫТАНИЯ ПЛКМ AMIKA</vt:lpstr>
      <vt:lpstr>ИСПЫТАНИЯ ПЛКМ AMIKA</vt:lpstr>
      <vt:lpstr>ИСПЫТАНИЯ ПЛКМ AMIKA</vt:lpstr>
      <vt:lpstr>ИСПЫТАНИЯ ПЛКМ AMIKA</vt:lpstr>
      <vt:lpstr>ИСПЫТАНИЯ ПЛКМ AMIKA</vt:lpstr>
      <vt:lpstr>ИСПЫТАНИЯ ПЛКМ AMIKA</vt:lpstr>
      <vt:lpstr>ИСПЫТАНИЯ ПЛКМ AMIKA</vt:lpstr>
      <vt:lpstr>ИСПЫТАНИЯ ПЛКМ AMIKA</vt:lpstr>
      <vt:lpstr>ИСПЫТАНИЯ ПЛКМ AMIKA</vt:lpstr>
      <vt:lpstr>ИСПЫТАНИЯ ПЛКМ AMIKA</vt:lpstr>
      <vt:lpstr>ИСПЫТАНИЯ ПЛКМ AMIKA</vt:lpstr>
      <vt:lpstr>ИСПЫТАНИЯ ПЛКМ AMIKA</vt:lpstr>
      <vt:lpstr>ИСПЫТАНИЯ ПЛКМ AMIKA</vt:lpstr>
      <vt:lpstr>ИСПЫТАНИЯ ПЛКМ AMIKA</vt:lpstr>
      <vt:lpstr>ИСПЫТАНИЯ ПЛКМ AMIKA</vt:lpstr>
      <vt:lpstr>ИСПЫТАНИЯ ПЛКМ AMIKA</vt:lpstr>
      <vt:lpstr>ИСПЫТАНИЯ ПЛКМ AMIKA</vt:lpstr>
      <vt:lpstr>ИСПЫТАНИЯ ПЛКМ AMIKA</vt:lpstr>
      <vt:lpstr>ИСПЫТАНИЯ ПЛКМ AMIKA</vt:lpstr>
      <vt:lpstr>ИСПЫТАНИЯ ПЛКМ AMIKA</vt:lpstr>
      <vt:lpstr>ИСПЫТАНИЯ ПЛКМ AMIKA</vt:lpstr>
      <vt:lpstr>ЛАКОКРАСОЧНЫЕ МАТЕРИАЛЫ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Администратор</cp:lastModifiedBy>
  <cp:revision>211</cp:revision>
  <dcterms:created xsi:type="dcterms:W3CDTF">2011-10-04T08:38:36Z</dcterms:created>
  <dcterms:modified xsi:type="dcterms:W3CDTF">2020-02-19T07:06:43Z</dcterms:modified>
</cp:coreProperties>
</file>